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8" r:id="rId7"/>
    <p:sldId id="261" r:id="rId8"/>
    <p:sldId id="272" r:id="rId9"/>
    <p:sldId id="262" r:id="rId10"/>
    <p:sldId id="263" r:id="rId11"/>
    <p:sldId id="264" r:id="rId12"/>
    <p:sldId id="265" r:id="rId13"/>
    <p:sldId id="266" r:id="rId14"/>
    <p:sldId id="275" r:id="rId15"/>
    <p:sldId id="276" r:id="rId16"/>
    <p:sldId id="267" r:id="rId17"/>
    <p:sldId id="273" r:id="rId18"/>
    <p:sldId id="268" r:id="rId19"/>
    <p:sldId id="269" r:id="rId20"/>
    <p:sldId id="270" r:id="rId21"/>
    <p:sldId id="277" r:id="rId22"/>
    <p:sldId id="274" r:id="rId23"/>
    <p:sldId id="271" r:id="rId24"/>
  </p:sldIdLst>
  <p:sldSz cx="18288000" cy="10287000"/>
  <p:notesSz cx="6858000" cy="9144000"/>
  <p:embeddedFontLst>
    <p:embeddedFont>
      <p:font typeface="Canva Sans" panose="020B0604020202020204" charset="0"/>
      <p:regular r:id="rId25"/>
    </p:embeddedFont>
    <p:embeddedFont>
      <p:font typeface="Canva Sans Bold" panose="020B0604020202020204" charset="0"/>
      <p:regular r:id="rId26"/>
    </p:embeddedFont>
    <p:embeddedFont>
      <p:font typeface="Codec Pro ExtraBold" panose="020B0604020202020204" charset="0"/>
      <p:regular r:id="rId27"/>
    </p:embeddedFont>
    <p:embeddedFont>
      <p:font typeface="DM Sans" pitchFamily="2" charset="0"/>
      <p:regular r:id="rId28"/>
      <p:bold r:id="rId29"/>
      <p:italic r:id="rId30"/>
    </p:embeddedFont>
    <p:embeddedFont>
      <p:font typeface="DM Sans Bold" charset="0"/>
      <p:regular r:id="rId31"/>
    </p:embeddedFont>
    <p:embeddedFont>
      <p:font typeface="DM Sans Italics" panose="020B0604020202020204" charset="0"/>
      <p:regular r:id="rId32"/>
    </p:embeddedFont>
    <p:embeddedFont>
      <p:font typeface="Kollektif Bold" panose="020B0604020202020204" charset="0"/>
      <p:regular r:id="rId33"/>
    </p:embeddedFont>
    <p:embeddedFont>
      <p:font typeface="Open Sans" panose="020B0606030504020204" pitchFamily="34" charset="0"/>
      <p:regular r:id="rId34"/>
    </p:embeddedFont>
    <p:embeddedFont>
      <p:font typeface="Open Sans 1" panose="020B0604020202020204" charset="0"/>
      <p:regular r:id="rId35"/>
    </p:embeddedFont>
    <p:embeddedFont>
      <p:font typeface="Open Sans Bold" panose="020B0806030504020204" charset="0"/>
      <p:regular r:id="rId36"/>
    </p:embeddedFont>
    <p:embeddedFont>
      <p:font typeface="Open Sans Bold Italics" panose="020B0604020202020204" charset="0"/>
      <p:regular r:id="rId37"/>
    </p:embeddedFont>
    <p:embeddedFont>
      <p:font typeface="Roboto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2" autoAdjust="0"/>
  </p:normalViewPr>
  <p:slideViewPr>
    <p:cSldViewPr>
      <p:cViewPr varScale="1">
        <p:scale>
          <a:sx n="39" d="100"/>
          <a:sy n="39" d="100"/>
        </p:scale>
        <p:origin x="96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9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6.png"/><Relationship Id="rId5" Type="http://schemas.openxmlformats.org/officeDocument/2006/relationships/image" Target="../media/image6.sv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9.png"/><Relationship Id="rId5" Type="http://schemas.openxmlformats.org/officeDocument/2006/relationships/image" Target="../media/image6.svg"/><Relationship Id="rId10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.svg"/><Relationship Id="rId5" Type="http://schemas.openxmlformats.org/officeDocument/2006/relationships/image" Target="../media/image6.svg"/><Relationship Id="rId10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1386843" y="7201845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4131544" y="7969488"/>
            <a:ext cx="5132702" cy="5185216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V="1">
            <a:off x="14444220" y="8329798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flipV="1">
            <a:off x="14802690" y="8681112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3384311" y="2295326"/>
            <a:ext cx="11315247" cy="256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SALES</a:t>
            </a:r>
          </a:p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 REPORT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45397" y="6809551"/>
            <a:ext cx="7197206" cy="2066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0"/>
              </a:lnSpc>
            </a:pPr>
            <a:r>
              <a:rPr lang="en-US" sz="3700">
                <a:solidFill>
                  <a:srgbClr val="227C9D"/>
                </a:solidFill>
                <a:latin typeface="DM Sans"/>
                <a:ea typeface="DM Sans"/>
                <a:cs typeface="DM Sans"/>
                <a:sym typeface="DM Sans"/>
              </a:rPr>
              <a:t>Present by</a:t>
            </a:r>
          </a:p>
          <a:p>
            <a:pPr algn="ctr">
              <a:lnSpc>
                <a:spcPts val="4070"/>
              </a:lnSpc>
            </a:pPr>
            <a:endParaRPr lang="en-US" sz="3700">
              <a:solidFill>
                <a:srgbClr val="227C9D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ctr">
              <a:lnSpc>
                <a:spcPts val="4070"/>
              </a:lnSpc>
            </a:pPr>
            <a:r>
              <a:rPr lang="en-US" sz="3700" u="sng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Mustika Putri M</a:t>
            </a:r>
          </a:p>
          <a:p>
            <a:pPr algn="ctr">
              <a:lnSpc>
                <a:spcPts val="4070"/>
              </a:lnSpc>
            </a:pPr>
            <a:r>
              <a:rPr lang="en-US" sz="370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Student Growia Batch 16</a:t>
            </a:r>
          </a:p>
        </p:txBody>
      </p:sp>
      <p:sp>
        <p:nvSpPr>
          <p:cNvPr id="10" name="Freeform 10"/>
          <p:cNvSpPr/>
          <p:nvPr/>
        </p:nvSpPr>
        <p:spPr>
          <a:xfrm rot="-10800000">
            <a:off x="9525" y="63583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83809" y="63869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74707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0" y="85545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00000">
            <a:off x="1083809" y="85545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0800000">
            <a:off x="1083809" y="962372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3321750" y="85831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321750" y="74993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5400000">
            <a:off x="4405559" y="85831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237941" y="966693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321750" y="966693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5400000">
            <a:off x="0" y="96383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5400000">
            <a:off x="15470622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5400000">
            <a:off x="16554431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flipH="1" flipV="1">
            <a:off x="17638239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-5400000">
            <a:off x="14386813" y="10838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rot="-5400000">
            <a:off x="15470622" y="10838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16554431" y="216761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8" y="0"/>
                </a:lnTo>
                <a:lnTo>
                  <a:pt x="1083808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5400000">
            <a:off x="17638239" y="10838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5400000" flipH="1" flipV="1">
            <a:off x="17638239" y="216761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flipH="1" flipV="1">
            <a:off x="15470622" y="443348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5400000" flipH="1" flipV="1">
            <a:off x="16554431" y="443348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8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8" y="0"/>
                </a:lnTo>
                <a:lnTo>
                  <a:pt x="1083808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AutoShape 4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TextBox 43"/>
          <p:cNvSpPr txBox="1"/>
          <p:nvPr/>
        </p:nvSpPr>
        <p:spPr>
          <a:xfrm>
            <a:off x="5545397" y="4994441"/>
            <a:ext cx="7197206" cy="360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500" dirty="0" err="1">
                <a:solidFill>
                  <a:srgbClr val="227C9D"/>
                </a:solidFill>
                <a:latin typeface="DM Sans"/>
                <a:ea typeface="DM Sans"/>
                <a:cs typeface="DM Sans"/>
                <a:sym typeface="DM Sans"/>
              </a:rPr>
              <a:t>Sabtu</a:t>
            </a:r>
            <a:r>
              <a:rPr lang="en-US" sz="2500" dirty="0">
                <a:solidFill>
                  <a:srgbClr val="227C9D"/>
                </a:solidFill>
                <a:latin typeface="DM Sans"/>
                <a:ea typeface="DM Sans"/>
                <a:cs typeface="DM Sans"/>
                <a:sym typeface="DM Sans"/>
              </a:rPr>
              <a:t>, 10 </a:t>
            </a:r>
            <a:r>
              <a:rPr lang="en-US" sz="2500" dirty="0" err="1">
                <a:solidFill>
                  <a:srgbClr val="227C9D"/>
                </a:solidFill>
                <a:latin typeface="DM Sans"/>
                <a:ea typeface="DM Sans"/>
                <a:cs typeface="DM Sans"/>
                <a:sym typeface="DM Sans"/>
              </a:rPr>
              <a:t>Agustus</a:t>
            </a:r>
            <a:r>
              <a:rPr lang="en-US" sz="2500" dirty="0">
                <a:solidFill>
                  <a:srgbClr val="227C9D"/>
                </a:solidFill>
                <a:latin typeface="DM Sans"/>
                <a:ea typeface="DM Sans"/>
                <a:cs typeface="DM Sans"/>
                <a:sym typeface="DM Sans"/>
              </a:rPr>
              <a:t>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04469" y="61132"/>
            <a:ext cx="9033699" cy="84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PRODUCT SEGMENTATION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07297" y="2286721"/>
            <a:ext cx="9799513" cy="6495876"/>
            <a:chOff x="0" y="0"/>
            <a:chExt cx="2580942" cy="17108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80942" cy="1710848"/>
            </a:xfrm>
            <a:custGeom>
              <a:avLst/>
              <a:gdLst/>
              <a:ahLst/>
              <a:cxnLst/>
              <a:rect l="l" t="t" r="r" b="b"/>
              <a:pathLst>
                <a:path w="2580942" h="1710848">
                  <a:moveTo>
                    <a:pt x="40292" y="0"/>
                  </a:moveTo>
                  <a:lnTo>
                    <a:pt x="2540650" y="0"/>
                  </a:lnTo>
                  <a:cubicBezTo>
                    <a:pt x="2551336" y="0"/>
                    <a:pt x="2561585" y="4245"/>
                    <a:pt x="2569141" y="11801"/>
                  </a:cubicBezTo>
                  <a:cubicBezTo>
                    <a:pt x="2576697" y="19357"/>
                    <a:pt x="2580942" y="29606"/>
                    <a:pt x="2580942" y="40292"/>
                  </a:cubicBezTo>
                  <a:lnTo>
                    <a:pt x="2580942" y="1670556"/>
                  </a:lnTo>
                  <a:cubicBezTo>
                    <a:pt x="2580942" y="1681242"/>
                    <a:pt x="2576697" y="1691491"/>
                    <a:pt x="2569141" y="1699047"/>
                  </a:cubicBezTo>
                  <a:cubicBezTo>
                    <a:pt x="2561585" y="1706603"/>
                    <a:pt x="2551336" y="1710848"/>
                    <a:pt x="2540650" y="1710848"/>
                  </a:cubicBezTo>
                  <a:lnTo>
                    <a:pt x="40292" y="1710848"/>
                  </a:lnTo>
                  <a:cubicBezTo>
                    <a:pt x="29606" y="1710848"/>
                    <a:pt x="19357" y="1706603"/>
                    <a:pt x="11801" y="1699047"/>
                  </a:cubicBezTo>
                  <a:cubicBezTo>
                    <a:pt x="4245" y="1691491"/>
                    <a:pt x="0" y="1681242"/>
                    <a:pt x="0" y="1670556"/>
                  </a:cubicBezTo>
                  <a:lnTo>
                    <a:pt x="0" y="40292"/>
                  </a:lnTo>
                  <a:cubicBezTo>
                    <a:pt x="0" y="29606"/>
                    <a:pt x="4245" y="19357"/>
                    <a:pt x="11801" y="11801"/>
                  </a:cubicBezTo>
                  <a:cubicBezTo>
                    <a:pt x="19357" y="4245"/>
                    <a:pt x="29606" y="0"/>
                    <a:pt x="40292" y="0"/>
                  </a:cubicBezTo>
                  <a:close/>
                </a:path>
              </a:pathLst>
            </a:custGeom>
            <a:solidFill>
              <a:srgbClr val="FFCB7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19050"/>
              <a:ext cx="2580942" cy="16917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Freeform 11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3548" y="2517469"/>
            <a:ext cx="9247770" cy="5981537"/>
          </a:xfrm>
          <a:custGeom>
            <a:avLst/>
            <a:gdLst/>
            <a:ahLst/>
            <a:cxnLst/>
            <a:rect l="l" t="t" r="r" b="b"/>
            <a:pathLst>
              <a:path w="9247770" h="5981537">
                <a:moveTo>
                  <a:pt x="0" y="0"/>
                </a:moveTo>
                <a:lnTo>
                  <a:pt x="9247770" y="0"/>
                </a:lnTo>
                <a:lnTo>
                  <a:pt x="9247770" y="5981536"/>
                </a:lnTo>
                <a:lnTo>
                  <a:pt x="0" y="598153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9421318" y="3474158"/>
            <a:ext cx="8929062" cy="5565325"/>
            <a:chOff x="0" y="0"/>
            <a:chExt cx="2351687" cy="146576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351687" cy="1465765"/>
            </a:xfrm>
            <a:custGeom>
              <a:avLst/>
              <a:gdLst/>
              <a:ahLst/>
              <a:cxnLst/>
              <a:rect l="l" t="t" r="r" b="b"/>
              <a:pathLst>
                <a:path w="2351687" h="1465765">
                  <a:moveTo>
                    <a:pt x="44219" y="0"/>
                  </a:moveTo>
                  <a:lnTo>
                    <a:pt x="2307468" y="0"/>
                  </a:lnTo>
                  <a:cubicBezTo>
                    <a:pt x="2331889" y="0"/>
                    <a:pt x="2351687" y="19798"/>
                    <a:pt x="2351687" y="44219"/>
                  </a:cubicBezTo>
                  <a:lnTo>
                    <a:pt x="2351687" y="1421545"/>
                  </a:lnTo>
                  <a:cubicBezTo>
                    <a:pt x="2351687" y="1433273"/>
                    <a:pt x="2347028" y="1444520"/>
                    <a:pt x="2338736" y="1452813"/>
                  </a:cubicBezTo>
                  <a:cubicBezTo>
                    <a:pt x="2330443" y="1461106"/>
                    <a:pt x="2319195" y="1465765"/>
                    <a:pt x="2307468" y="1465765"/>
                  </a:cubicBezTo>
                  <a:lnTo>
                    <a:pt x="44219" y="1465765"/>
                  </a:lnTo>
                  <a:cubicBezTo>
                    <a:pt x="32492" y="1465765"/>
                    <a:pt x="21244" y="1461106"/>
                    <a:pt x="12952" y="1452813"/>
                  </a:cubicBezTo>
                  <a:cubicBezTo>
                    <a:pt x="4659" y="1444520"/>
                    <a:pt x="0" y="1433273"/>
                    <a:pt x="0" y="1421545"/>
                  </a:cubicBezTo>
                  <a:lnTo>
                    <a:pt x="0" y="44219"/>
                  </a:lnTo>
                  <a:cubicBezTo>
                    <a:pt x="0" y="19798"/>
                    <a:pt x="19798" y="0"/>
                    <a:pt x="44219" y="0"/>
                  </a:cubicBezTo>
                  <a:close/>
                </a:path>
              </a:pathLst>
            </a:custGeom>
            <a:solidFill>
              <a:srgbClr val="FFCB77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19050"/>
              <a:ext cx="2351687" cy="1446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230130" y="3639577"/>
            <a:ext cx="7029170" cy="5234489"/>
          </a:xfrm>
          <a:custGeom>
            <a:avLst/>
            <a:gdLst/>
            <a:ahLst/>
            <a:cxnLst/>
            <a:rect l="l" t="t" r="r" b="b"/>
            <a:pathLst>
              <a:path w="7029170" h="5234489">
                <a:moveTo>
                  <a:pt x="0" y="0"/>
                </a:moveTo>
                <a:lnTo>
                  <a:pt x="7029170" y="0"/>
                </a:lnTo>
                <a:lnTo>
                  <a:pt x="7029170" y="5234488"/>
                </a:lnTo>
                <a:lnTo>
                  <a:pt x="0" y="52344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339718" y="1185363"/>
            <a:ext cx="8694468" cy="1123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Produk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dengan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tipe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kategori</a:t>
            </a:r>
            <a:r>
              <a:rPr lang="en-US" sz="180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Normal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adalah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produk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terbanyak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menunjukkan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bahwa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sebagian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besar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pelanggan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cenderung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berbelanja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dalam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jumlah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menengah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(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stabil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). 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Selain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itu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Kategori</a:t>
            </a:r>
            <a:r>
              <a:rPr lang="en-US" sz="1800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Low 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juga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mendapat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perhatian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sebab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selama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tahun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2019,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lebih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dari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50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persen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barang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pernah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terkategori</a:t>
            </a:r>
            <a:r>
              <a:rPr lang="en-US" sz="1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low.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0" y="8706871"/>
            <a:ext cx="9421318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19"/>
              </a:lnSpc>
            </a:pPr>
            <a:r>
              <a:rPr lang="en-US" sz="1599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Keterangan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:</a:t>
            </a:r>
          </a:p>
          <a:p>
            <a:pPr marL="345439" lvl="1" indent="-172720" algn="l">
              <a:lnSpc>
                <a:spcPts val="1919"/>
              </a:lnSpc>
              <a:buFont typeface="Arial"/>
              <a:buChar char="•"/>
            </a:pPr>
            <a:r>
              <a:rPr lang="en-US" sz="1599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Super Popular 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(20% </a:t>
            </a:r>
            <a:r>
              <a:rPr lang="en-US" sz="1599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produk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599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dengan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volume dan </a:t>
            </a:r>
            <a:r>
              <a:rPr lang="en-US" sz="1599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nilai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599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transaksi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599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tertinggi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</a:p>
          <a:p>
            <a:pPr marL="345439" lvl="1" indent="-172720" algn="l">
              <a:lnSpc>
                <a:spcPts val="1919"/>
              </a:lnSpc>
              <a:buFont typeface="Arial"/>
              <a:buChar char="•"/>
            </a:pPr>
            <a:r>
              <a:rPr lang="en-US" sz="1599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Popular: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(20% </a:t>
            </a:r>
            <a:r>
              <a:rPr lang="en-US" sz="1599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produk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599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dengan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volume/</a:t>
            </a:r>
            <a:r>
              <a:rPr lang="en-US" sz="1599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nilai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599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transaksi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599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tertinggi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dan </a:t>
            </a:r>
            <a:r>
              <a:rPr lang="en-US" sz="1599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atribut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lain </a:t>
            </a:r>
            <a:r>
              <a:rPr lang="en-US" sz="1599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memiliki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volume/</a:t>
            </a:r>
            <a:r>
              <a:rPr lang="en-US" sz="1599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nilai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599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transaksi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20-80 </a:t>
            </a:r>
            <a:r>
              <a:rPr lang="en-US" sz="1599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persen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599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tertinggi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</a:p>
          <a:p>
            <a:pPr marL="345439" lvl="1" indent="-172720" algn="l">
              <a:lnSpc>
                <a:spcPts val="1919"/>
              </a:lnSpc>
              <a:buFont typeface="Arial"/>
              <a:buChar char="•"/>
            </a:pPr>
            <a:r>
              <a:rPr lang="en-US" sz="1599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Low 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(20% </a:t>
            </a:r>
            <a:r>
              <a:rPr lang="en-US" sz="1599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produk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599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dengan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volume dan </a:t>
            </a:r>
            <a:r>
              <a:rPr lang="en-US" sz="1599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nilai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599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transaksi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599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terendah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)</a:t>
            </a:r>
          </a:p>
          <a:p>
            <a:pPr marL="345439" lvl="1" indent="-172720" algn="l">
              <a:lnSpc>
                <a:spcPts val="1919"/>
              </a:lnSpc>
              <a:buFont typeface="Arial"/>
              <a:buChar char="•"/>
            </a:pPr>
            <a:r>
              <a:rPr lang="en-US" sz="1599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Normal: </a:t>
            </a:r>
            <a:r>
              <a:rPr lang="en-US" sz="1599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kombinasi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599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selain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599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ketiga</a:t>
            </a:r>
            <a:r>
              <a:rPr lang="en-US" sz="1599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599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diatas</a:t>
            </a:r>
            <a:endParaRPr lang="en-US" sz="1599" dirty="0">
              <a:solidFill>
                <a:srgbClr val="54545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458309" y="2834502"/>
            <a:ext cx="6572811" cy="593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31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Terdapat</a:t>
            </a:r>
            <a:r>
              <a:rPr lang="en-US" sz="21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perbedaan</a:t>
            </a:r>
            <a:r>
              <a:rPr lang="en-US" sz="21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1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signifikan</a:t>
            </a:r>
            <a:r>
              <a:rPr lang="en-US" sz="21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1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dalam</a:t>
            </a:r>
            <a:r>
              <a:rPr lang="en-US" sz="21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rata-rata </a:t>
            </a:r>
            <a:r>
              <a:rPr lang="en-US" sz="21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penjualan</a:t>
            </a:r>
            <a:r>
              <a:rPr lang="en-US" sz="21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antara</a:t>
            </a:r>
            <a:r>
              <a:rPr lang="en-US" sz="21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kategori</a:t>
            </a:r>
            <a:r>
              <a:rPr lang="en-US" sz="21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produk</a:t>
            </a:r>
            <a:r>
              <a:rPr lang="en-US" sz="21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1906430" y="-3406802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2369044" y="-2587253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-2582990" y="-2274576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2762592" y="-1916106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2889247" y="-1529839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3033101" y="-1090162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-3153920" y="-646438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-3128153" y="-84805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 rot="-10800000">
            <a:off x="13904606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400000">
            <a:off x="14988415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0800000">
            <a:off x="14988415" y="106917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10800000">
            <a:off x="17226356" y="2857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226356" y="-105523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142547" y="111238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226356" y="111238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5400000">
            <a:off x="13904606" y="10838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249332" y="2545449"/>
            <a:ext cx="7410615" cy="3917249"/>
            <a:chOff x="0" y="0"/>
            <a:chExt cx="1951767" cy="103170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51767" cy="1031703"/>
            </a:xfrm>
            <a:custGeom>
              <a:avLst/>
              <a:gdLst/>
              <a:ahLst/>
              <a:cxnLst/>
              <a:rect l="l" t="t" r="r" b="b"/>
              <a:pathLst>
                <a:path w="1951767" h="1031703">
                  <a:moveTo>
                    <a:pt x="0" y="0"/>
                  </a:moveTo>
                  <a:lnTo>
                    <a:pt x="1951767" y="0"/>
                  </a:lnTo>
                  <a:lnTo>
                    <a:pt x="1951767" y="1031703"/>
                  </a:lnTo>
                  <a:lnTo>
                    <a:pt x="0" y="1031703"/>
                  </a:lnTo>
                  <a:close/>
                </a:path>
              </a:pathLst>
            </a:custGeom>
            <a:solidFill>
              <a:srgbClr val="02385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951767" cy="10698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520575" y="2668228"/>
            <a:ext cx="6868129" cy="3671690"/>
          </a:xfrm>
          <a:custGeom>
            <a:avLst/>
            <a:gdLst/>
            <a:ahLst/>
            <a:cxnLst/>
            <a:rect l="l" t="t" r="r" b="b"/>
            <a:pathLst>
              <a:path w="6868129" h="3671690">
                <a:moveTo>
                  <a:pt x="0" y="0"/>
                </a:moveTo>
                <a:lnTo>
                  <a:pt x="6868129" y="0"/>
                </a:lnTo>
                <a:lnTo>
                  <a:pt x="6868129" y="3671690"/>
                </a:lnTo>
                <a:lnTo>
                  <a:pt x="0" y="36716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8638578" y="2545449"/>
            <a:ext cx="9649422" cy="4118996"/>
            <a:chOff x="0" y="0"/>
            <a:chExt cx="2541412" cy="108483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541412" cy="1084838"/>
            </a:xfrm>
            <a:custGeom>
              <a:avLst/>
              <a:gdLst/>
              <a:ahLst/>
              <a:cxnLst/>
              <a:rect l="l" t="t" r="r" b="b"/>
              <a:pathLst>
                <a:path w="2541412" h="1084838">
                  <a:moveTo>
                    <a:pt x="40918" y="0"/>
                  </a:moveTo>
                  <a:lnTo>
                    <a:pt x="2500493" y="0"/>
                  </a:lnTo>
                  <a:cubicBezTo>
                    <a:pt x="2511346" y="0"/>
                    <a:pt x="2521753" y="4311"/>
                    <a:pt x="2529427" y="11985"/>
                  </a:cubicBezTo>
                  <a:cubicBezTo>
                    <a:pt x="2537101" y="19658"/>
                    <a:pt x="2541412" y="30066"/>
                    <a:pt x="2541412" y="40918"/>
                  </a:cubicBezTo>
                  <a:lnTo>
                    <a:pt x="2541412" y="1043920"/>
                  </a:lnTo>
                  <a:cubicBezTo>
                    <a:pt x="2541412" y="1054772"/>
                    <a:pt x="2537101" y="1065180"/>
                    <a:pt x="2529427" y="1072854"/>
                  </a:cubicBezTo>
                  <a:cubicBezTo>
                    <a:pt x="2521753" y="1080527"/>
                    <a:pt x="2511346" y="1084838"/>
                    <a:pt x="2500493" y="1084838"/>
                  </a:cubicBezTo>
                  <a:lnTo>
                    <a:pt x="40918" y="1084838"/>
                  </a:lnTo>
                  <a:cubicBezTo>
                    <a:pt x="30066" y="1084838"/>
                    <a:pt x="19658" y="1080527"/>
                    <a:pt x="11985" y="1072854"/>
                  </a:cubicBezTo>
                  <a:cubicBezTo>
                    <a:pt x="4311" y="1065180"/>
                    <a:pt x="0" y="1054772"/>
                    <a:pt x="0" y="1043920"/>
                  </a:cubicBezTo>
                  <a:lnTo>
                    <a:pt x="0" y="40918"/>
                  </a:lnTo>
                  <a:cubicBezTo>
                    <a:pt x="0" y="30066"/>
                    <a:pt x="4311" y="19658"/>
                    <a:pt x="11985" y="11985"/>
                  </a:cubicBezTo>
                  <a:cubicBezTo>
                    <a:pt x="19658" y="4311"/>
                    <a:pt x="30066" y="0"/>
                    <a:pt x="40918" y="0"/>
                  </a:cubicBezTo>
                  <a:close/>
                </a:path>
              </a:pathLst>
            </a:custGeom>
            <a:solidFill>
              <a:srgbClr val="02385B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2541412" cy="1122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1589" y="2234909"/>
            <a:ext cx="8593516" cy="4943915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4290752" y="702286"/>
            <a:ext cx="7600032" cy="1539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 dirty="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PRODUCT EVALUATION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25372" y="6691298"/>
            <a:ext cx="5151933" cy="879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SUPER POPULER  PRODUCT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EVERY MONTH IN 2019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47219" y="8228426"/>
            <a:ext cx="5180662" cy="1404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dirty="0">
                <a:solidFill>
                  <a:srgbClr val="34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60 </a:t>
            </a:r>
            <a:r>
              <a:rPr lang="en-US" sz="1800" dirty="0" err="1">
                <a:solidFill>
                  <a:srgbClr val="34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dari</a:t>
            </a:r>
            <a:r>
              <a:rPr lang="en-US" sz="1800" dirty="0">
                <a:solidFill>
                  <a:srgbClr val="342F2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4.226 product</a:t>
            </a:r>
          </a:p>
          <a:p>
            <a:pPr algn="l">
              <a:lnSpc>
                <a:spcPts val="2240"/>
              </a:lnSpc>
            </a:pPr>
            <a:r>
              <a:rPr lang="en-US" sz="16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merupakan</a:t>
            </a:r>
            <a:r>
              <a:rPr lang="en-US" sz="1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produk</a:t>
            </a:r>
            <a:r>
              <a:rPr lang="en-US" sz="1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yang </a:t>
            </a:r>
            <a:r>
              <a:rPr lang="en-US" sz="1600" dirty="0" err="1">
                <a:solidFill>
                  <a:srgbClr val="02385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konsisten</a:t>
            </a:r>
            <a:r>
              <a:rPr lang="en-US" sz="1600" dirty="0">
                <a:solidFill>
                  <a:srgbClr val="02385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sangat </a:t>
            </a:r>
            <a:r>
              <a:rPr lang="en-US" sz="1600" dirty="0" err="1">
                <a:solidFill>
                  <a:srgbClr val="02385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populer</a:t>
            </a:r>
            <a:r>
              <a:rPr lang="en-US" sz="1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disetiap</a:t>
            </a:r>
            <a:r>
              <a:rPr lang="en-US" sz="1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bulan</a:t>
            </a:r>
            <a:r>
              <a:rPr lang="en-US" sz="1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dengan</a:t>
            </a:r>
            <a:r>
              <a:rPr lang="en-US" sz="1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top 5 </a:t>
            </a:r>
            <a:r>
              <a:rPr lang="en-US" sz="16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produk</a:t>
            </a:r>
            <a:r>
              <a:rPr lang="en-US" sz="1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yang </a:t>
            </a:r>
            <a:r>
              <a:rPr lang="en-US" sz="16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memberikan</a:t>
            </a:r>
            <a:r>
              <a:rPr lang="en-US" sz="1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total revenue </a:t>
            </a:r>
            <a:r>
              <a:rPr lang="en-US" sz="16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terbesar</a:t>
            </a:r>
            <a:r>
              <a:rPr lang="en-US" sz="1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adalah</a:t>
            </a:r>
            <a:r>
              <a:rPr lang="en-US" sz="1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produk</a:t>
            </a:r>
            <a:r>
              <a:rPr lang="en-US" sz="1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Popcorn Holder (</a:t>
            </a:r>
            <a:r>
              <a:rPr lang="en-US" sz="16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Perlengkapan</a:t>
            </a:r>
            <a:r>
              <a:rPr lang="en-US" sz="1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Dapur</a:t>
            </a:r>
            <a:r>
              <a:rPr lang="en-US" sz="1600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946902" y="7970648"/>
            <a:ext cx="8593516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Popcorn paling </a:t>
            </a:r>
            <a:r>
              <a:rPr lang="en-US" sz="2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tinggi</a:t>
            </a:r>
            <a:r>
              <a:rPr lang="en-US" sz="2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terjadi</a:t>
            </a:r>
            <a:r>
              <a:rPr lang="en-US" sz="2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pada </a:t>
            </a:r>
            <a:r>
              <a:rPr lang="en-US" sz="2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bulan</a:t>
            </a:r>
            <a:r>
              <a:rPr lang="en-US" sz="2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November ( </a:t>
            </a:r>
            <a:r>
              <a:rPr lang="en-US" sz="2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bulan</a:t>
            </a:r>
            <a:r>
              <a:rPr lang="en-US" sz="2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dengan</a:t>
            </a:r>
            <a:r>
              <a:rPr lang="en-US" sz="2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total </a:t>
            </a:r>
            <a:r>
              <a:rPr lang="en-US" sz="2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penjualan</a:t>
            </a:r>
            <a:r>
              <a:rPr lang="en-US" sz="2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tertinggi</a:t>
            </a:r>
            <a:r>
              <a:rPr lang="en-US" sz="2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). </a:t>
            </a:r>
            <a:r>
              <a:rPr lang="en-US" sz="2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disisi</a:t>
            </a:r>
            <a:r>
              <a:rPr lang="en-US" sz="2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lain </a:t>
            </a:r>
            <a:r>
              <a:rPr lang="en-US" sz="2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terdapat</a:t>
            </a:r>
            <a:r>
              <a:rPr lang="en-US" sz="2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produk</a:t>
            </a:r>
            <a:r>
              <a:rPr lang="en-US" sz="2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Rabbit Night Light </a:t>
            </a:r>
            <a:r>
              <a:rPr lang="en-US" sz="2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dengan</a:t>
            </a:r>
            <a:r>
              <a:rPr lang="en-US" sz="2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penjualan</a:t>
            </a:r>
            <a:r>
              <a:rPr lang="en-US" sz="2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tertinggi</a:t>
            </a:r>
            <a:r>
              <a:rPr lang="en-US" sz="2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di </a:t>
            </a:r>
            <a:r>
              <a:rPr lang="en-US" sz="2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bulan</a:t>
            </a:r>
            <a:r>
              <a:rPr lang="en-US" sz="2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November </a:t>
            </a:r>
            <a:r>
              <a:rPr lang="en-US" sz="2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namun</a:t>
            </a:r>
            <a:r>
              <a:rPr lang="en-US" sz="2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tidak</a:t>
            </a:r>
            <a:r>
              <a:rPr lang="en-US" sz="2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masuk</a:t>
            </a:r>
            <a:r>
              <a:rPr lang="en-US" sz="2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produk</a:t>
            </a:r>
            <a:r>
              <a:rPr lang="en-US" sz="2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dengan</a:t>
            </a:r>
            <a:r>
              <a:rPr lang="en-US" sz="2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super </a:t>
            </a:r>
            <a:r>
              <a:rPr lang="en-US" sz="2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populer</a:t>
            </a:r>
            <a:r>
              <a:rPr lang="en-US" sz="2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setiap</a:t>
            </a:r>
            <a:r>
              <a:rPr lang="en-US" sz="2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bulan</a:t>
            </a:r>
            <a:r>
              <a:rPr lang="en-US" sz="22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1906430" y="-3406802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2369044" y="-2587253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-2582990" y="-2274576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 rot="-10800000">
            <a:off x="13904606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4988415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4988415" y="106917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7226356" y="2857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226356" y="-105523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142547" y="111238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226356" y="111238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400000">
            <a:off x="13904606" y="10838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843520" y="2545449"/>
            <a:ext cx="8021585" cy="5350568"/>
          </a:xfrm>
          <a:custGeom>
            <a:avLst/>
            <a:gdLst/>
            <a:ahLst/>
            <a:cxnLst/>
            <a:rect l="l" t="t" r="r" b="b"/>
            <a:pathLst>
              <a:path w="8021585" h="5350568">
                <a:moveTo>
                  <a:pt x="0" y="0"/>
                </a:moveTo>
                <a:lnTo>
                  <a:pt x="8021585" y="0"/>
                </a:lnTo>
                <a:lnTo>
                  <a:pt x="8021585" y="5350567"/>
                </a:lnTo>
                <a:lnTo>
                  <a:pt x="0" y="535056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437700" y="0"/>
            <a:ext cx="7600032" cy="1539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PRODUCT EVALUATION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75375" y="2545449"/>
            <a:ext cx="7106897" cy="7591585"/>
            <a:chOff x="0" y="0"/>
            <a:chExt cx="9475862" cy="10122114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9475862" cy="5222998"/>
              <a:chOff x="0" y="0"/>
              <a:chExt cx="1871775" cy="103170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871775" cy="1031703"/>
              </a:xfrm>
              <a:custGeom>
                <a:avLst/>
                <a:gdLst/>
                <a:ahLst/>
                <a:cxnLst/>
                <a:rect l="l" t="t" r="r" b="b"/>
                <a:pathLst>
                  <a:path w="1871775" h="1031703">
                    <a:moveTo>
                      <a:pt x="0" y="0"/>
                    </a:moveTo>
                    <a:lnTo>
                      <a:pt x="1871775" y="0"/>
                    </a:lnTo>
                    <a:lnTo>
                      <a:pt x="1871775" y="1031703"/>
                    </a:lnTo>
                    <a:lnTo>
                      <a:pt x="0" y="1031703"/>
                    </a:lnTo>
                    <a:close/>
                  </a:path>
                </a:pathLst>
              </a:custGeom>
              <a:solidFill>
                <a:srgbClr val="02385B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1871775" cy="10698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316093" y="214087"/>
              <a:ext cx="8843676" cy="4845205"/>
            </a:xfrm>
            <a:custGeom>
              <a:avLst/>
              <a:gdLst/>
              <a:ahLst/>
              <a:cxnLst/>
              <a:rect l="l" t="t" r="r" b="b"/>
              <a:pathLst>
                <a:path w="8843676" h="4845205">
                  <a:moveTo>
                    <a:pt x="0" y="0"/>
                  </a:moveTo>
                  <a:lnTo>
                    <a:pt x="8843676" y="0"/>
                  </a:lnTo>
                  <a:lnTo>
                    <a:pt x="8843676" y="4845205"/>
                  </a:lnTo>
                  <a:lnTo>
                    <a:pt x="0" y="4845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272954" y="7170344"/>
              <a:ext cx="8886815" cy="2951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960"/>
                </a:lnSpc>
              </a:pPr>
              <a:r>
                <a:rPr lang="en-US" sz="1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Selama tahun 2019, terdapat 6 product yang memiliki performa low, selama 9 bulan lebih. product tersebut meilupti :</a:t>
              </a:r>
            </a:p>
            <a:p>
              <a:pPr marL="302270" lvl="1" indent="-151135" algn="just">
                <a:lnSpc>
                  <a:spcPts val="1960"/>
                </a:lnSpc>
                <a:buAutoNum type="arabicPeriod"/>
              </a:pPr>
              <a:r>
                <a:rPr lang="en-US" sz="1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Silver Hoop </a:t>
              </a:r>
              <a:r>
                <a:rPr lang="en-US" sz="14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Earrings</a:t>
              </a:r>
              <a:r>
                <a:rPr lang="en-US" sz="1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With Flower</a:t>
              </a:r>
            </a:p>
            <a:p>
              <a:pPr marL="302270" lvl="1" indent="-151135" algn="just">
                <a:lnSpc>
                  <a:spcPts val="1960"/>
                </a:lnSpc>
                <a:buAutoNum type="arabicPeriod"/>
              </a:pPr>
              <a:r>
                <a:rPr lang="en-US" sz="1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Drop Diamante </a:t>
              </a:r>
              <a:r>
                <a:rPr lang="en-US" sz="14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Earrings</a:t>
              </a:r>
              <a:r>
                <a:rPr lang="en-US" sz="1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Crystal</a:t>
              </a:r>
            </a:p>
            <a:p>
              <a:pPr marL="302270" lvl="1" indent="-151135" algn="just">
                <a:lnSpc>
                  <a:spcPts val="1960"/>
                </a:lnSpc>
                <a:buAutoNum type="arabicPeriod"/>
              </a:pPr>
              <a:r>
                <a:rPr lang="en-US" sz="1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Ruby Glass Cluster </a:t>
              </a:r>
              <a:r>
                <a:rPr lang="en-US" sz="14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Bracelet</a:t>
              </a:r>
            </a:p>
            <a:p>
              <a:pPr marL="302270" lvl="1" indent="-151135" algn="just">
                <a:lnSpc>
                  <a:spcPts val="1960"/>
                </a:lnSpc>
                <a:buAutoNum type="arabicPeriod"/>
              </a:pPr>
              <a:r>
                <a:rPr lang="en-US" sz="1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Blue Murano Twist </a:t>
              </a:r>
              <a:r>
                <a:rPr lang="en-US" sz="14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Bracelet</a:t>
              </a:r>
            </a:p>
            <a:p>
              <a:pPr marL="302270" lvl="1" indent="-151135" algn="just">
                <a:lnSpc>
                  <a:spcPts val="1960"/>
                </a:lnSpc>
                <a:buAutoNum type="arabicPeriod"/>
              </a:pPr>
              <a:r>
                <a:rPr lang="en-US" sz="1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Classic Diamante </a:t>
              </a:r>
              <a:r>
                <a:rPr lang="en-US" sz="14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Earrings</a:t>
              </a:r>
              <a:r>
                <a:rPr lang="en-US" sz="1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Jet</a:t>
              </a:r>
            </a:p>
            <a:p>
              <a:pPr marL="302270" lvl="1" indent="-151135" algn="just">
                <a:lnSpc>
                  <a:spcPts val="1960"/>
                </a:lnSpc>
                <a:buAutoNum type="arabicPeriod"/>
              </a:pPr>
              <a:r>
                <a:rPr lang="en-US" sz="14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Mrs Robot Soft Toy</a:t>
              </a:r>
            </a:p>
            <a:p>
              <a:pPr algn="just">
                <a:lnSpc>
                  <a:spcPts val="1960"/>
                </a:lnSpc>
              </a:pPr>
              <a:endParaRPr lang="en-US" sz="1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9952" y="5546848"/>
              <a:ext cx="5564188" cy="11059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LOW SALES PRODUCT </a:t>
              </a:r>
            </a:p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MORE THAN 9 MONTH IN 2019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843520" y="7965632"/>
            <a:ext cx="8681489" cy="1854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jika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dilihat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secara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keseluruhan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terdapat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produk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earring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atau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bracelet yang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memiliki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revenue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tinggi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dan salah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satu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karakteristik</a:t>
            </a:r>
            <a:r>
              <a:rPr lang="en-US" sz="24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yang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menonjol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yaitu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earrings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atau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bracelet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dengan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tipe</a:t>
            </a:r>
            <a:r>
              <a:rPr lang="en-US" sz="24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modern dan </a:t>
            </a:r>
            <a:r>
              <a:rPr lang="en-US" sz="24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berwarna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lebih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tinggi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peminatnya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dibandingkan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klasik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1906430" y="-3406802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2369044" y="-2587253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-2582990" y="-2274576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 rot="-10800000">
            <a:off x="13904606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4988415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4988415" y="106917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7226356" y="2857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226356" y="-105523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142547" y="111238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226356" y="111238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400000">
            <a:off x="13904606" y="10838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224869" y="1654288"/>
            <a:ext cx="9012847" cy="6030937"/>
          </a:xfrm>
          <a:custGeom>
            <a:avLst/>
            <a:gdLst/>
            <a:ahLst/>
            <a:cxnLst/>
            <a:rect l="l" t="t" r="r" b="b"/>
            <a:pathLst>
              <a:path w="9012847" h="6030937">
                <a:moveTo>
                  <a:pt x="0" y="0"/>
                </a:moveTo>
                <a:lnTo>
                  <a:pt x="9012846" y="0"/>
                </a:lnTo>
                <a:lnTo>
                  <a:pt x="9012846" y="6030937"/>
                </a:lnTo>
                <a:lnTo>
                  <a:pt x="0" y="60309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437700" y="0"/>
            <a:ext cx="7600032" cy="1539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PRODUCT EVALUATION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27796" y="3253468"/>
            <a:ext cx="7740464" cy="600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606" lvl="1" indent="-248303" algn="just">
              <a:lnSpc>
                <a:spcPts val="2553"/>
              </a:lnSpc>
              <a:buFont typeface="Arial"/>
              <a:buChar char="•"/>
            </a:pP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Produk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dengan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top 5 revenue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tertinggi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masuk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dalam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produk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top 10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dengan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perubahan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harga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terbanyak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seperti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produk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marL="993212" lvl="2" indent="-331071" algn="just">
              <a:lnSpc>
                <a:spcPts val="2553"/>
              </a:lnSpc>
              <a:spcBef>
                <a:spcPct val="0"/>
              </a:spcBef>
              <a:buAutoNum type="alphaLcPeriod"/>
            </a:pP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Cream Hanging Heart T-Light Holder</a:t>
            </a:r>
          </a:p>
          <a:p>
            <a:pPr marL="993212" lvl="2" indent="-331071" algn="just">
              <a:lnSpc>
                <a:spcPts val="2553"/>
              </a:lnSpc>
              <a:spcBef>
                <a:spcPct val="0"/>
              </a:spcBef>
              <a:buAutoNum type="alphaLcPeriod"/>
            </a:pP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Popcorn Holder</a:t>
            </a:r>
          </a:p>
          <a:p>
            <a:pPr marL="993212" lvl="2" indent="-331071" algn="just">
              <a:lnSpc>
                <a:spcPts val="2553"/>
              </a:lnSpc>
              <a:spcBef>
                <a:spcPct val="0"/>
              </a:spcBef>
              <a:buAutoNum type="alphaLcPeriod"/>
            </a:pP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Jumbo Bag red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Retrostop</a:t>
            </a:r>
            <a:endParaRPr lang="en-US" sz="2300" dirty="0">
              <a:solidFill>
                <a:srgbClr val="54545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993212" lvl="2" indent="-331071" algn="just">
              <a:lnSpc>
                <a:spcPts val="2553"/>
              </a:lnSpc>
              <a:spcBef>
                <a:spcPct val="0"/>
              </a:spcBef>
              <a:buAutoNum type="alphaLcPeriod"/>
            </a:pP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Pack of 72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Retrtrostop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cake cases</a:t>
            </a:r>
          </a:p>
          <a:p>
            <a:pPr marL="993212" lvl="2" indent="-331071" algn="just">
              <a:lnSpc>
                <a:spcPts val="2553"/>
              </a:lnSpc>
              <a:spcBef>
                <a:spcPct val="0"/>
              </a:spcBef>
              <a:buAutoNum type="alphaLcPeriod"/>
            </a:pP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Assorted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colour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Bird Ornament</a:t>
            </a:r>
          </a:p>
          <a:p>
            <a:pPr algn="just">
              <a:lnSpc>
                <a:spcPts val="2553"/>
              </a:lnSpc>
              <a:spcBef>
                <a:spcPct val="0"/>
              </a:spcBef>
            </a:pPr>
            <a:endParaRPr lang="en-US" sz="2300" dirty="0">
              <a:solidFill>
                <a:srgbClr val="54545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96606" lvl="1" indent="-248303" algn="just">
              <a:lnSpc>
                <a:spcPts val="2553"/>
              </a:lnSpc>
              <a:buFont typeface="Arial"/>
              <a:buChar char="•"/>
            </a:pP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Ini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mungkin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menunjukkan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tingginya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permintaan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atau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variasi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harga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yang dilakukan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dalam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kategori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produk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ini dan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mungkin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terlibat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dalam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berbagai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penawaran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dan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promosi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berpengaruh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terhadap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total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penjualan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</a:p>
          <a:p>
            <a:pPr marL="496606" lvl="1" indent="-248303" algn="just">
              <a:lnSpc>
                <a:spcPts val="2553"/>
              </a:lnSpc>
              <a:buFont typeface="Arial"/>
              <a:buChar char="•"/>
            </a:pP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Rata-rata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produk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dalam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dataset ini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mengalami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perubahan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harga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sekitar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153 kali. Ini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menunjukkan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bahwa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sebagian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besar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produk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mengalami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sejumlah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perubahan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harga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cukup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sering</a:t>
            </a:r>
            <a:r>
              <a:rPr lang="en-US" sz="23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83008" y="1943539"/>
            <a:ext cx="3007726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51150" lvl="1" algn="just">
              <a:lnSpc>
                <a:spcPts val="1554"/>
              </a:lnSpc>
            </a:pPr>
            <a:r>
              <a:rPr lang="en-US" sz="14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Perubahan</a:t>
            </a:r>
            <a:r>
              <a:rPr lang="en-US" sz="14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14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harga</a:t>
            </a:r>
            <a:r>
              <a:rPr lang="en-US" sz="14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&gt; 10 kali </a:t>
            </a:r>
            <a:r>
              <a:rPr lang="en-US" sz="14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ada</a:t>
            </a:r>
            <a:r>
              <a:rPr lang="en-US" sz="14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700 </a:t>
            </a:r>
            <a:r>
              <a:rPr lang="en-US" sz="14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produk</a:t>
            </a:r>
            <a:endParaRPr lang="en-US" sz="1400" dirty="0">
              <a:solidFill>
                <a:srgbClr val="02385B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302301" lvl="1" indent="-151151" algn="just">
              <a:lnSpc>
                <a:spcPts val="1554"/>
              </a:lnSpc>
              <a:buFont typeface="Arial"/>
              <a:buChar char="•"/>
            </a:pPr>
            <a:r>
              <a:rPr lang="en-US" sz="14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Rata </a:t>
            </a:r>
            <a:r>
              <a:rPr lang="en-US" sz="14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Rata</a:t>
            </a:r>
            <a:r>
              <a:rPr lang="en-US" sz="14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: 153</a:t>
            </a:r>
          </a:p>
          <a:p>
            <a:pPr marL="302301" lvl="1" indent="-151151" algn="just">
              <a:lnSpc>
                <a:spcPts val="1554"/>
              </a:lnSpc>
              <a:buFont typeface="Arial"/>
              <a:buChar char="•"/>
            </a:pPr>
            <a:r>
              <a:rPr lang="en-US" sz="14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Min             : 17</a:t>
            </a:r>
          </a:p>
          <a:p>
            <a:pPr marL="302301" lvl="1" indent="-151151" algn="just">
              <a:lnSpc>
                <a:spcPts val="1554"/>
              </a:lnSpc>
              <a:buFont typeface="Arial"/>
              <a:buChar char="•"/>
            </a:pPr>
            <a:r>
              <a:rPr lang="en-US" sz="14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25%            : 70</a:t>
            </a:r>
          </a:p>
          <a:p>
            <a:pPr marL="302301" lvl="1" indent="-151151" algn="just">
              <a:lnSpc>
                <a:spcPts val="1554"/>
              </a:lnSpc>
              <a:buFont typeface="Arial"/>
              <a:buChar char="•"/>
            </a:pPr>
            <a:r>
              <a:rPr lang="en-US" sz="14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50%           : 118</a:t>
            </a:r>
          </a:p>
          <a:p>
            <a:pPr marL="302301" lvl="1" indent="-151151" algn="just">
              <a:lnSpc>
                <a:spcPts val="1554"/>
              </a:lnSpc>
              <a:buFont typeface="Arial"/>
              <a:buChar char="•"/>
            </a:pPr>
            <a:r>
              <a:rPr lang="en-US" sz="14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75%            : 194</a:t>
            </a:r>
          </a:p>
          <a:p>
            <a:pPr marL="302301" lvl="1" indent="-151151" algn="just">
              <a:lnSpc>
                <a:spcPts val="1554"/>
              </a:lnSpc>
              <a:buFont typeface="Arial"/>
              <a:buChar char="•"/>
            </a:pPr>
            <a:r>
              <a:rPr lang="en-US" sz="14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max            : 939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1FEAE637-FFC8-477F-E601-7D2E6B47DE90}"/>
              </a:ext>
            </a:extLst>
          </p:cNvPr>
          <p:cNvSpPr/>
          <p:nvPr/>
        </p:nvSpPr>
        <p:spPr>
          <a:xfrm>
            <a:off x="0" y="1539903"/>
            <a:ext cx="6539979" cy="874709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" name="Group 5"/>
          <p:cNvGrpSpPr/>
          <p:nvPr/>
        </p:nvGrpSpPr>
        <p:grpSpPr>
          <a:xfrm rot="2700000">
            <a:off x="-1906430" y="-3406802"/>
            <a:ext cx="7415398" cy="3565095"/>
            <a:chOff x="0" y="0"/>
            <a:chExt cx="660400" cy="317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-2369044" y="-2587253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2582990" y="-2274576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 rot="-10800000">
            <a:off x="13904606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14988415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14988415" y="106917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17226356" y="2857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26356" y="-105523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42547" y="111238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226356" y="111238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5400000">
            <a:off x="13904606" y="10838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437700" y="0"/>
            <a:ext cx="7600032" cy="1539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PRODUCT EVALUATION</a:t>
            </a:r>
          </a:p>
        </p:txBody>
      </p:sp>
      <p:sp>
        <p:nvSpPr>
          <p:cNvPr id="34" name="Freeform 34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BC15A70-AAFF-ABF6-C322-F9371AAB5A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732" y="2686227"/>
            <a:ext cx="5242038" cy="368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8C19DE1-2230-9BEA-F95C-A2AD708636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856" y="2583549"/>
            <a:ext cx="5532227" cy="3904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6E74404-C042-7CE8-7A82-8B21F9931E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58" y="2290594"/>
            <a:ext cx="5731510" cy="68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AC98DAF-5A29-4FCD-095D-18789B058238}"/>
              </a:ext>
            </a:extLst>
          </p:cNvPr>
          <p:cNvSpPr txBox="1"/>
          <p:nvPr/>
        </p:nvSpPr>
        <p:spPr>
          <a:xfrm>
            <a:off x="7038803" y="7444556"/>
            <a:ext cx="794961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Rata-rata </a:t>
            </a:r>
            <a:r>
              <a:rPr lang="en-US" sz="3200" dirty="0" err="1"/>
              <a:t>penjualan</a:t>
            </a:r>
            <a:r>
              <a:rPr lang="en-US" sz="3200" dirty="0"/>
              <a:t> </a:t>
            </a:r>
            <a:r>
              <a:rPr lang="en-US" sz="3200" dirty="0" err="1"/>
              <a:t>produk</a:t>
            </a:r>
            <a:r>
              <a:rPr lang="en-US" sz="3200" dirty="0"/>
              <a:t> </a:t>
            </a:r>
            <a:r>
              <a:rPr lang="en-US" sz="3200" dirty="0" err="1"/>
              <a:t>tertinggi</a:t>
            </a:r>
            <a:r>
              <a:rPr lang="en-US" sz="3200" dirty="0"/>
              <a:t> </a:t>
            </a:r>
            <a:r>
              <a:rPr lang="en-US" sz="3200" dirty="0" err="1"/>
              <a:t>adalah</a:t>
            </a:r>
            <a:r>
              <a:rPr lang="en-US" sz="3200" dirty="0"/>
              <a:t> </a:t>
            </a:r>
            <a:r>
              <a:rPr lang="en-US" sz="3200" dirty="0" err="1"/>
              <a:t>produk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b="1" dirty="0" err="1">
                <a:solidFill>
                  <a:schemeClr val="accent2"/>
                </a:solidFill>
              </a:rPr>
              <a:t>kategorI</a:t>
            </a:r>
            <a:r>
              <a:rPr lang="en-US" sz="3200" b="1" dirty="0">
                <a:solidFill>
                  <a:schemeClr val="accent2"/>
                </a:solidFill>
              </a:rPr>
              <a:t>  MURAH </a:t>
            </a:r>
            <a:r>
              <a:rPr lang="en-US" sz="3200" dirty="0"/>
              <a:t>dan customer yang paling </a:t>
            </a:r>
            <a:r>
              <a:rPr lang="en-US" sz="3200" dirty="0" err="1"/>
              <a:t>banyak</a:t>
            </a:r>
            <a:r>
              <a:rPr lang="en-US" sz="3200" dirty="0"/>
              <a:t> </a:t>
            </a:r>
            <a:r>
              <a:rPr lang="en-US" sz="3200" dirty="0" err="1"/>
              <a:t>berasal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accent2"/>
                </a:solidFill>
              </a:rPr>
              <a:t>negara UNITED KINGDOM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DF2331-62B3-800E-E492-E12F0EF22D4A}"/>
              </a:ext>
            </a:extLst>
          </p:cNvPr>
          <p:cNvSpPr txBox="1"/>
          <p:nvPr/>
        </p:nvSpPr>
        <p:spPr>
          <a:xfrm>
            <a:off x="9929800" y="2196113"/>
            <a:ext cx="7949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PENJUALAN BERDASARKAN KATEGORI HARGA TAHUN 2019</a:t>
            </a:r>
          </a:p>
        </p:txBody>
      </p:sp>
    </p:spTree>
    <p:extLst>
      <p:ext uri="{BB962C8B-B14F-4D97-AF65-F5344CB8AC3E}">
        <p14:creationId xmlns:p14="http://schemas.microsoft.com/office/powerpoint/2010/main" val="4088203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1FEAE637-FFC8-477F-E601-7D2E6B47DE90}"/>
              </a:ext>
            </a:extLst>
          </p:cNvPr>
          <p:cNvSpPr/>
          <p:nvPr/>
        </p:nvSpPr>
        <p:spPr>
          <a:xfrm>
            <a:off x="-65716" y="1539903"/>
            <a:ext cx="18353715" cy="513270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" name="Group 5"/>
          <p:cNvGrpSpPr/>
          <p:nvPr/>
        </p:nvGrpSpPr>
        <p:grpSpPr>
          <a:xfrm rot="2700000">
            <a:off x="-1906430" y="-3406802"/>
            <a:ext cx="7415398" cy="3565095"/>
            <a:chOff x="0" y="0"/>
            <a:chExt cx="660400" cy="317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-2369044" y="-2587253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2582990" y="-2274576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 rot="-10800000">
            <a:off x="13904606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14988415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14988415" y="106917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17226356" y="2857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26356" y="-105523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42547" y="111238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226356" y="111238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5400000">
            <a:off x="13904606" y="10838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437700" y="0"/>
            <a:ext cx="7600032" cy="1539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PRODUCT EVALUATION</a:t>
            </a:r>
          </a:p>
        </p:txBody>
      </p:sp>
      <p:sp>
        <p:nvSpPr>
          <p:cNvPr id="34" name="Freeform 34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ED48DF3-C561-061B-6020-0DFFD76472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270" y="1616468"/>
            <a:ext cx="8431322" cy="493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7FBC165-06CA-20A4-C3C2-9582A795C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53" y="1665374"/>
            <a:ext cx="8431321" cy="488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9F7C603-F59B-EEF8-75C2-E640BC822480}"/>
              </a:ext>
            </a:extLst>
          </p:cNvPr>
          <p:cNvSpPr txBox="1"/>
          <p:nvPr/>
        </p:nvSpPr>
        <p:spPr>
          <a:xfrm>
            <a:off x="1126180" y="7143336"/>
            <a:ext cx="122088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/>
              <a:t>-</a:t>
            </a:r>
            <a:r>
              <a:rPr lang="en-ID" sz="2400" b="1" dirty="0">
                <a:solidFill>
                  <a:schemeClr val="accent2"/>
                </a:solidFill>
              </a:rPr>
              <a:t> SWEDEN  </a:t>
            </a:r>
            <a:r>
              <a:rPr lang="en-ID" sz="2400" dirty="0" err="1"/>
              <a:t>adalah</a:t>
            </a:r>
            <a:r>
              <a:rPr lang="en-ID" sz="2400" dirty="0"/>
              <a:t> negara </a:t>
            </a:r>
            <a:r>
              <a:rPr lang="en-ID" sz="2400" dirty="0" err="1"/>
              <a:t>dengan</a:t>
            </a:r>
            <a:r>
              <a:rPr lang="en-ID" sz="2400" dirty="0"/>
              <a:t> rata-rata </a:t>
            </a:r>
            <a:r>
              <a:rPr lang="en-ID" sz="2400" dirty="0" err="1"/>
              <a:t>ukuran</a:t>
            </a:r>
            <a:r>
              <a:rPr lang="en-ID" sz="2400" dirty="0"/>
              <a:t> </a:t>
            </a:r>
            <a:r>
              <a:rPr lang="en-ID" sz="2400" dirty="0" err="1"/>
              <a:t>keranjang</a:t>
            </a:r>
            <a:r>
              <a:rPr lang="en-ID" sz="2400" dirty="0"/>
              <a:t> </a:t>
            </a:r>
            <a:r>
              <a:rPr lang="en-ID" sz="2400" dirty="0" err="1"/>
              <a:t>tertinggi</a:t>
            </a:r>
            <a:r>
              <a:rPr lang="en-ID" sz="2400" dirty="0"/>
              <a:t>, </a:t>
            </a:r>
            <a:r>
              <a:rPr lang="en-ID" sz="2400" dirty="0" err="1"/>
              <a:t>mencapai</a:t>
            </a:r>
            <a:r>
              <a:rPr lang="en-ID" sz="2400" dirty="0"/>
              <a:t> 985. </a:t>
            </a:r>
            <a:r>
              <a:rPr lang="en-ID" sz="2400" dirty="0" err="1"/>
              <a:t>Ini</a:t>
            </a:r>
            <a:r>
              <a:rPr lang="en-ID" sz="2400" dirty="0"/>
              <a:t> </a:t>
            </a:r>
            <a:r>
              <a:rPr lang="en-ID" sz="2400" dirty="0" err="1"/>
              <a:t>menunjukkan</a:t>
            </a:r>
            <a:r>
              <a:rPr lang="en-ID" sz="2400" dirty="0"/>
              <a:t> </a:t>
            </a:r>
            <a:r>
              <a:rPr lang="en-ID" sz="2400" dirty="0" err="1"/>
              <a:t>bahwa</a:t>
            </a:r>
            <a:r>
              <a:rPr lang="en-ID" sz="2400" dirty="0"/>
              <a:t> </a:t>
            </a:r>
            <a:r>
              <a:rPr lang="en-ID" sz="2400" dirty="0" err="1"/>
              <a:t>pelanggan</a:t>
            </a:r>
            <a:r>
              <a:rPr lang="en-ID" sz="2400" dirty="0"/>
              <a:t> </a:t>
            </a:r>
            <a:r>
              <a:rPr lang="en-ID" sz="2400" dirty="0" err="1"/>
              <a:t>dari</a:t>
            </a:r>
            <a:r>
              <a:rPr lang="en-ID" sz="2400" dirty="0"/>
              <a:t> Sweden </a:t>
            </a:r>
            <a:r>
              <a:rPr lang="en-ID" sz="2400" dirty="0" err="1"/>
              <a:t>cenderung</a:t>
            </a:r>
            <a:r>
              <a:rPr lang="en-ID" sz="2400" dirty="0"/>
              <a:t> </a:t>
            </a:r>
            <a:r>
              <a:rPr lang="en-ID" sz="2400" dirty="0" err="1"/>
              <a:t>melakukan</a:t>
            </a:r>
            <a:r>
              <a:rPr lang="en-ID" sz="2400" dirty="0"/>
              <a:t> </a:t>
            </a:r>
            <a:r>
              <a:rPr lang="en-ID" sz="2400" dirty="0" err="1"/>
              <a:t>pembelian</a:t>
            </a:r>
            <a:r>
              <a:rPr lang="en-ID" sz="2400" dirty="0"/>
              <a:t> </a:t>
            </a:r>
            <a:r>
              <a:rPr lang="en-ID" sz="2400" dirty="0" err="1"/>
              <a:t>dengan</a:t>
            </a:r>
            <a:r>
              <a:rPr lang="en-ID" sz="2400" dirty="0"/>
              <a:t> </a:t>
            </a:r>
            <a:r>
              <a:rPr lang="en-ID" sz="2400" dirty="0" err="1"/>
              <a:t>nilai</a:t>
            </a:r>
            <a:r>
              <a:rPr lang="en-ID" sz="2400" dirty="0"/>
              <a:t> yang </a:t>
            </a:r>
            <a:r>
              <a:rPr lang="en-ID" sz="2400" dirty="0" err="1"/>
              <a:t>lebih</a:t>
            </a:r>
            <a:r>
              <a:rPr lang="en-ID" sz="2400" dirty="0"/>
              <a:t> </a:t>
            </a:r>
            <a:r>
              <a:rPr lang="en-ID" sz="2400" dirty="0" err="1"/>
              <a:t>tinggi</a:t>
            </a:r>
            <a:r>
              <a:rPr lang="en-ID" sz="2400" dirty="0"/>
              <a:t> per </a:t>
            </a:r>
            <a:r>
              <a:rPr lang="en-ID" sz="2400" dirty="0" err="1"/>
              <a:t>transaksi</a:t>
            </a:r>
            <a:r>
              <a:rPr lang="en-ID" sz="2400" dirty="0"/>
              <a:t>.</a:t>
            </a:r>
          </a:p>
          <a:p>
            <a:endParaRPr lang="en-ID" sz="2400" dirty="0"/>
          </a:p>
          <a:p>
            <a:r>
              <a:rPr lang="en-ID" sz="2400" dirty="0"/>
              <a:t>- Negara </a:t>
            </a:r>
            <a:r>
              <a:rPr lang="en-ID" sz="2400" b="1" dirty="0">
                <a:solidFill>
                  <a:schemeClr val="accent2"/>
                </a:solidFill>
              </a:rPr>
              <a:t>UNITED KINGDOM </a:t>
            </a:r>
            <a:r>
              <a:rPr lang="en-ID" sz="2400" dirty="0" err="1"/>
              <a:t>memiliki</a:t>
            </a:r>
            <a:r>
              <a:rPr lang="en-ID" sz="2400" dirty="0"/>
              <a:t> </a:t>
            </a:r>
            <a:r>
              <a:rPr lang="en-ID" sz="2400" dirty="0" err="1"/>
              <a:t>jumlah</a:t>
            </a:r>
            <a:r>
              <a:rPr lang="en-ID" sz="2400" dirty="0"/>
              <a:t> customer dan </a:t>
            </a:r>
            <a:r>
              <a:rPr lang="en-ID" sz="2400" dirty="0" err="1"/>
              <a:t>penjualan</a:t>
            </a:r>
            <a:r>
              <a:rPr lang="en-ID" sz="2400" dirty="0"/>
              <a:t> </a:t>
            </a:r>
            <a:r>
              <a:rPr lang="en-ID" sz="2400" dirty="0" err="1"/>
              <a:t>terbanyak</a:t>
            </a:r>
            <a:r>
              <a:rPr lang="en-ID" sz="2400" dirty="0"/>
              <a:t> </a:t>
            </a:r>
            <a:r>
              <a:rPr lang="en-ID" sz="2400" dirty="0" err="1"/>
              <a:t>namun</a:t>
            </a:r>
            <a:r>
              <a:rPr lang="en-ID" sz="2400" dirty="0"/>
              <a:t> basket size yang </a:t>
            </a:r>
            <a:r>
              <a:rPr lang="en-ID" sz="2400" dirty="0" err="1"/>
              <a:t>tidak</a:t>
            </a:r>
            <a:r>
              <a:rPr lang="en-ID" sz="2400" dirty="0"/>
              <a:t>  </a:t>
            </a:r>
            <a:r>
              <a:rPr lang="en-ID" sz="2400" dirty="0" err="1"/>
              <a:t>masuk</a:t>
            </a:r>
            <a:r>
              <a:rPr lang="en-ID" sz="2400" dirty="0"/>
              <a:t> </a:t>
            </a:r>
            <a:r>
              <a:rPr lang="en-ID" sz="2400" dirty="0" err="1"/>
              <a:t>kedalam</a:t>
            </a:r>
            <a:r>
              <a:rPr lang="en-ID" sz="2400" dirty="0"/>
              <a:t> Top 5 Negara </a:t>
            </a:r>
            <a:r>
              <a:rPr lang="en-ID" sz="2400" dirty="0" err="1"/>
              <a:t>dengan</a:t>
            </a:r>
            <a:r>
              <a:rPr lang="en-ID" sz="2400" dirty="0"/>
              <a:t> rata </a:t>
            </a:r>
            <a:r>
              <a:rPr lang="en-ID" sz="2400" dirty="0" err="1"/>
              <a:t>rata</a:t>
            </a:r>
            <a:r>
              <a:rPr lang="en-ID" sz="2400" dirty="0"/>
              <a:t> </a:t>
            </a:r>
            <a:r>
              <a:rPr lang="en-ID" sz="2400" dirty="0" err="1"/>
              <a:t>baskest</a:t>
            </a:r>
            <a:r>
              <a:rPr lang="en-ID" sz="2400" dirty="0"/>
              <a:t> size </a:t>
            </a:r>
            <a:r>
              <a:rPr lang="en-ID" sz="2400" dirty="0" err="1"/>
              <a:t>tertinggi</a:t>
            </a:r>
            <a:endParaRPr lang="en-ID" sz="2400" dirty="0"/>
          </a:p>
        </p:txBody>
      </p:sp>
    </p:spTree>
    <p:extLst>
      <p:ext uri="{BB962C8B-B14F-4D97-AF65-F5344CB8AC3E}">
        <p14:creationId xmlns:p14="http://schemas.microsoft.com/office/powerpoint/2010/main" val="3335370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42941" y="1654288"/>
            <a:ext cx="8862387" cy="3489212"/>
            <a:chOff x="0" y="0"/>
            <a:chExt cx="2334127" cy="91896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34127" cy="918969"/>
            </a:xfrm>
            <a:custGeom>
              <a:avLst/>
              <a:gdLst/>
              <a:ahLst/>
              <a:cxnLst/>
              <a:rect l="l" t="t" r="r" b="b"/>
              <a:pathLst>
                <a:path w="2334127" h="918969">
                  <a:moveTo>
                    <a:pt x="44552" y="0"/>
                  </a:moveTo>
                  <a:lnTo>
                    <a:pt x="2289574" y="0"/>
                  </a:lnTo>
                  <a:cubicBezTo>
                    <a:pt x="2314180" y="0"/>
                    <a:pt x="2334127" y="19947"/>
                    <a:pt x="2334127" y="44552"/>
                  </a:cubicBezTo>
                  <a:lnTo>
                    <a:pt x="2334127" y="874417"/>
                  </a:lnTo>
                  <a:cubicBezTo>
                    <a:pt x="2334127" y="899023"/>
                    <a:pt x="2314180" y="918969"/>
                    <a:pt x="2289574" y="918969"/>
                  </a:cubicBezTo>
                  <a:lnTo>
                    <a:pt x="44552" y="918969"/>
                  </a:lnTo>
                  <a:cubicBezTo>
                    <a:pt x="19947" y="918969"/>
                    <a:pt x="0" y="899023"/>
                    <a:pt x="0" y="874417"/>
                  </a:cubicBezTo>
                  <a:lnTo>
                    <a:pt x="0" y="44552"/>
                  </a:lnTo>
                  <a:cubicBezTo>
                    <a:pt x="0" y="19947"/>
                    <a:pt x="19947" y="0"/>
                    <a:pt x="44552" y="0"/>
                  </a:cubicBezTo>
                  <a:close/>
                </a:path>
              </a:pathLst>
            </a:custGeom>
            <a:solidFill>
              <a:srgbClr val="FFCB7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2334127" cy="8999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2700000">
            <a:off x="-1906430" y="-3406802"/>
            <a:ext cx="7415398" cy="3565095"/>
            <a:chOff x="0" y="0"/>
            <a:chExt cx="660400" cy="3175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-2369044" y="-2587253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2582990" y="-2274576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 rot="-10800000">
            <a:off x="13904606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14988415" y="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14988415" y="106917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17226356" y="2857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26356" y="-105523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42547" y="111238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7226356" y="111238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5400000">
            <a:off x="13904606" y="10838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16778" y="2417537"/>
            <a:ext cx="8142948" cy="2609039"/>
          </a:xfrm>
          <a:custGeom>
            <a:avLst/>
            <a:gdLst/>
            <a:ahLst/>
            <a:cxnLst/>
            <a:rect l="l" t="t" r="r" b="b"/>
            <a:pathLst>
              <a:path w="8142948" h="2609039">
                <a:moveTo>
                  <a:pt x="0" y="0"/>
                </a:moveTo>
                <a:lnTo>
                  <a:pt x="8142948" y="0"/>
                </a:lnTo>
                <a:lnTo>
                  <a:pt x="8142948" y="2609038"/>
                </a:lnTo>
                <a:lnTo>
                  <a:pt x="0" y="26090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437700" y="0"/>
            <a:ext cx="7600032" cy="1539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560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PRODUCT EVALUATION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2731" y="2029320"/>
            <a:ext cx="7740464" cy="334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53"/>
              </a:lnSpc>
            </a:pPr>
            <a:r>
              <a:rPr lang="en-US" sz="2300" dirty="0" err="1">
                <a:latin typeface="DM Sans"/>
                <a:ea typeface="DM Sans"/>
                <a:cs typeface="DM Sans"/>
                <a:sym typeface="DM Sans"/>
              </a:rPr>
              <a:t>Ringkasan</a:t>
            </a:r>
            <a:r>
              <a:rPr lang="en-US" sz="2300" dirty="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latin typeface="DM Sans"/>
                <a:ea typeface="DM Sans"/>
                <a:cs typeface="DM Sans"/>
                <a:sym typeface="DM Sans"/>
              </a:rPr>
              <a:t>Deskriptif</a:t>
            </a:r>
            <a:r>
              <a:rPr lang="en-US" sz="2300" dirty="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latin typeface="DM Sans"/>
                <a:ea typeface="DM Sans"/>
                <a:cs typeface="DM Sans"/>
                <a:sym typeface="DM Sans"/>
              </a:rPr>
              <a:t>Korelasi</a:t>
            </a:r>
            <a:r>
              <a:rPr lang="en-US" sz="2300" dirty="0">
                <a:latin typeface="DM Sans"/>
                <a:ea typeface="DM Sans"/>
                <a:cs typeface="DM Sans"/>
                <a:sym typeface="DM Sans"/>
              </a:rPr>
              <a:t> Harga dan </a:t>
            </a:r>
            <a:r>
              <a:rPr lang="en-US" sz="2300" dirty="0" err="1">
                <a:latin typeface="DM Sans"/>
                <a:ea typeface="DM Sans"/>
                <a:cs typeface="DM Sans"/>
                <a:sym typeface="DM Sans"/>
              </a:rPr>
              <a:t>Quantitas</a:t>
            </a:r>
            <a:r>
              <a:rPr lang="en-US" sz="2300" dirty="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300" dirty="0" err="1">
                <a:latin typeface="DM Sans"/>
                <a:ea typeface="DM Sans"/>
                <a:cs typeface="DM Sans"/>
                <a:sym typeface="DM Sans"/>
              </a:rPr>
              <a:t>Produk</a:t>
            </a:r>
            <a:endParaRPr lang="en-US" sz="2300" dirty="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6574" y="5363732"/>
            <a:ext cx="8366585" cy="309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31"/>
              </a:lnSpc>
            </a:pPr>
            <a:r>
              <a:rPr lang="en-US" sz="2100">
                <a:solidFill>
                  <a:srgbClr val="02385B"/>
                </a:solidFill>
                <a:latin typeface="DM Sans"/>
                <a:ea typeface="DM Sans"/>
                <a:cs typeface="DM Sans"/>
                <a:sym typeface="DM Sans"/>
              </a:rPr>
              <a:t>Produk dengan perubahan variasi harga 10 lebih dan korelasi &gt; -0.7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585526" y="1991320"/>
            <a:ext cx="4775908" cy="2314139"/>
            <a:chOff x="-134127" y="19050"/>
            <a:chExt cx="6367877" cy="3085518"/>
          </a:xfrm>
        </p:grpSpPr>
        <p:sp>
          <p:nvSpPr>
            <p:cNvPr id="23" name="TextBox 23"/>
            <p:cNvSpPr txBox="1"/>
            <p:nvPr/>
          </p:nvSpPr>
          <p:spPr>
            <a:xfrm>
              <a:off x="0" y="19050"/>
              <a:ext cx="6233750" cy="879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53"/>
                </a:lnSpc>
                <a:spcBef>
                  <a:spcPct val="0"/>
                </a:spcBef>
              </a:pPr>
              <a:r>
                <a:rPr lang="en-US" sz="2300" dirty="0">
                  <a:solidFill>
                    <a:srgbClr val="02385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Total </a:t>
              </a:r>
              <a:r>
                <a:rPr lang="en-US" sz="2300" dirty="0" err="1">
                  <a:solidFill>
                    <a:srgbClr val="02385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Produk</a:t>
              </a:r>
              <a:r>
                <a:rPr lang="en-US" sz="2300" dirty="0">
                  <a:solidFill>
                    <a:srgbClr val="02385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2018 - 2019</a:t>
              </a:r>
              <a:r>
                <a:rPr lang="en-US" sz="23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</a:t>
              </a:r>
            </a:p>
            <a:p>
              <a:pPr algn="r">
                <a:lnSpc>
                  <a:spcPts val="2553"/>
                </a:lnSpc>
                <a:spcBef>
                  <a:spcPct val="0"/>
                </a:spcBef>
              </a:pPr>
              <a:endParaRPr lang="en-US" sz="23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-134127" y="458819"/>
              <a:ext cx="1428143" cy="4457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53"/>
                </a:lnSpc>
                <a:spcBef>
                  <a:spcPct val="0"/>
                </a:spcBef>
              </a:pPr>
              <a:r>
                <a:rPr lang="en-US" sz="2300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3.753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-50379" y="1105105"/>
              <a:ext cx="3213637" cy="879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53"/>
                </a:lnSpc>
                <a:spcBef>
                  <a:spcPct val="0"/>
                </a:spcBef>
              </a:pPr>
              <a:r>
                <a:rPr lang="en-US" sz="2300" dirty="0">
                  <a:solidFill>
                    <a:srgbClr val="02385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Total </a:t>
              </a:r>
              <a:r>
                <a:rPr lang="en-US" sz="2300" dirty="0" err="1">
                  <a:solidFill>
                    <a:srgbClr val="02385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Produk</a:t>
              </a:r>
              <a:r>
                <a:rPr lang="en-US" sz="2300" dirty="0">
                  <a:solidFill>
                    <a:srgbClr val="02385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(-1)</a:t>
              </a:r>
            </a:p>
            <a:p>
              <a:pPr algn="r">
                <a:lnSpc>
                  <a:spcPts val="2553"/>
                </a:lnSpc>
                <a:spcBef>
                  <a:spcPct val="0"/>
                </a:spcBef>
              </a:pPr>
              <a:endParaRPr lang="en-US" sz="23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-50379" y="1125855"/>
              <a:ext cx="589359" cy="4477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53"/>
                </a:lnSpc>
                <a:spcBef>
                  <a:spcPct val="0"/>
                </a:spcBef>
              </a:pPr>
              <a:r>
                <a:rPr lang="en-US" sz="2300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64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-71566" y="2185166"/>
              <a:ext cx="3213637" cy="879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53"/>
                </a:lnSpc>
                <a:spcBef>
                  <a:spcPct val="0"/>
                </a:spcBef>
              </a:pPr>
              <a:r>
                <a:rPr lang="en-US" sz="2300" dirty="0">
                  <a:solidFill>
                    <a:srgbClr val="02385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Total </a:t>
              </a:r>
              <a:r>
                <a:rPr lang="en-US" sz="2300" dirty="0" err="1">
                  <a:solidFill>
                    <a:srgbClr val="02385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Produk</a:t>
              </a:r>
              <a:r>
                <a:rPr lang="en-US" sz="2300" dirty="0">
                  <a:solidFill>
                    <a:srgbClr val="02385B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(+1)</a:t>
              </a:r>
            </a:p>
            <a:p>
              <a:pPr algn="r">
                <a:lnSpc>
                  <a:spcPts val="2553"/>
                </a:lnSpc>
                <a:spcBef>
                  <a:spcPct val="0"/>
                </a:spcBef>
              </a:pPr>
              <a:endParaRPr lang="en-US" sz="23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-76820" y="2658805"/>
              <a:ext cx="687325" cy="44576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53"/>
                </a:lnSpc>
                <a:spcBef>
                  <a:spcPct val="0"/>
                </a:spcBef>
              </a:pPr>
              <a:r>
                <a:rPr lang="en-US" sz="2300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20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3712749" y="2400686"/>
            <a:ext cx="4574323" cy="1383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221"/>
              </a:lnSpc>
              <a:spcBef>
                <a:spcPct val="0"/>
              </a:spcBef>
            </a:pPr>
            <a:r>
              <a:rPr lang="en-US" sz="11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Rentang korelasi :</a:t>
            </a:r>
          </a:p>
          <a:p>
            <a:pPr marL="237533" lvl="1" indent="-118766" algn="just">
              <a:lnSpc>
                <a:spcPts val="1221"/>
              </a:lnSpc>
              <a:buFont typeface="Arial"/>
              <a:buChar char="•"/>
            </a:pPr>
            <a:r>
              <a:rPr lang="en-US" sz="11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nilai -1 : hubungan linier negatif sempurna antara harga dan kuantitas,</a:t>
            </a:r>
          </a:p>
          <a:p>
            <a:pPr marL="237533" lvl="1" indent="-118766" algn="just">
              <a:lnSpc>
                <a:spcPts val="1221"/>
              </a:lnSpc>
              <a:buFont typeface="Arial"/>
              <a:buChar char="•"/>
            </a:pPr>
            <a:r>
              <a:rPr lang="en-US" sz="11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nilai 1 akan menunjukkan hubungan linier positif sempurna. Ini tidak menggambarkan elastisitas harga yang tinggi. karena kenaikan harga akan meningkatkan kuantitas</a:t>
            </a:r>
          </a:p>
          <a:p>
            <a:pPr marL="237533" lvl="1" indent="-118766" algn="just">
              <a:lnSpc>
                <a:spcPts val="1221"/>
              </a:lnSpc>
              <a:buFont typeface="Arial"/>
              <a:buChar char="•"/>
            </a:pPr>
            <a:r>
              <a:rPr lang="en-US" sz="11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korelasi berkisar antara -1 hingga 0, menunjukkan bahwa peningkatan harga cenderung menyebabkan penurunan kuantitas pembelian, tetapi tidak dalam tingkat sempurna.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7543800" y="6585454"/>
            <a:ext cx="8528424" cy="1083809"/>
            <a:chOff x="0" y="0"/>
            <a:chExt cx="1090651" cy="32743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90651" cy="327432"/>
            </a:xfrm>
            <a:custGeom>
              <a:avLst/>
              <a:gdLst/>
              <a:ahLst/>
              <a:cxnLst/>
              <a:rect l="l" t="t" r="r" b="b"/>
              <a:pathLst>
                <a:path w="1090651" h="327432">
                  <a:moveTo>
                    <a:pt x="0" y="0"/>
                  </a:moveTo>
                  <a:lnTo>
                    <a:pt x="1090651" y="0"/>
                  </a:lnTo>
                  <a:lnTo>
                    <a:pt x="1090651" y="327432"/>
                  </a:lnTo>
                  <a:lnTo>
                    <a:pt x="0" y="327432"/>
                  </a:lnTo>
                  <a:close/>
                </a:path>
              </a:pathLst>
            </a:cu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1090651" cy="35600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50800" tIns="50800" rIns="50800" bIns="50800" rtlCol="0" anchor="ctr"/>
            <a:lstStyle/>
            <a:p>
              <a:pPr algn="l">
                <a:lnSpc>
                  <a:spcPts val="2380"/>
                </a:lnSpc>
              </a:pPr>
              <a:r>
                <a:rPr lang="en-US" sz="1700" dirty="0" err="1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Produk</a:t>
              </a:r>
              <a:r>
                <a:rPr lang="en-US" sz="1700" dirty="0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</a:t>
              </a:r>
              <a:r>
                <a:rPr lang="en-US" sz="1700" dirty="0" err="1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berupa</a:t>
              </a:r>
              <a:r>
                <a:rPr lang="en-US" sz="1700" dirty="0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Tea Party Birthday Car, </a:t>
              </a:r>
              <a:r>
                <a:rPr lang="en-US" sz="1700" dirty="0" err="1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Spaceboy</a:t>
              </a:r>
              <a:r>
                <a:rPr lang="en-US" sz="1700" dirty="0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Birthday Girl, dan Card Dolly Girl yang </a:t>
              </a:r>
              <a:r>
                <a:rPr lang="en-US" sz="1700" dirty="0" err="1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memiliki</a:t>
              </a:r>
              <a:r>
                <a:rPr lang="en-US" sz="1700" dirty="0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</a:t>
              </a:r>
              <a:r>
                <a:rPr lang="en-US" sz="1700" dirty="0" err="1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korelasi</a:t>
              </a:r>
              <a:r>
                <a:rPr lang="en-US" sz="1700" dirty="0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&gt; - 0.7 </a:t>
              </a:r>
              <a:r>
                <a:rPr lang="en-US" sz="1700" dirty="0" err="1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adalah</a:t>
              </a:r>
              <a:r>
                <a:rPr lang="en-US" sz="1700" dirty="0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</a:t>
              </a:r>
              <a:r>
                <a:rPr lang="en-US" sz="1700" dirty="0" err="1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produk</a:t>
              </a:r>
              <a:r>
                <a:rPr lang="en-US" sz="1700" dirty="0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yang </a:t>
              </a:r>
              <a:r>
                <a:rPr lang="en-US" sz="1700" dirty="0" err="1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memiliki</a:t>
              </a:r>
              <a:r>
                <a:rPr lang="en-US" sz="1700" dirty="0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</a:t>
              </a:r>
              <a:r>
                <a:rPr lang="en-US" sz="1700" dirty="0" err="1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perubahan</a:t>
              </a:r>
              <a:r>
                <a:rPr lang="en-US" sz="1700" dirty="0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</a:t>
              </a:r>
              <a:r>
                <a:rPr lang="en-US" sz="1700" dirty="0" err="1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variasi</a:t>
              </a:r>
              <a:r>
                <a:rPr lang="en-US" sz="1700" dirty="0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</a:t>
              </a:r>
              <a:r>
                <a:rPr lang="en-US" sz="1700" dirty="0" err="1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harga</a:t>
              </a:r>
              <a:r>
                <a:rPr lang="en-US" sz="1700" dirty="0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</a:t>
              </a:r>
              <a:r>
                <a:rPr lang="en-US" sz="1700" dirty="0" err="1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lebih</a:t>
              </a:r>
              <a:r>
                <a:rPr lang="en-US" sz="1700" dirty="0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</a:t>
              </a:r>
              <a:r>
                <a:rPr lang="en-US" sz="1700" dirty="0" err="1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dari</a:t>
              </a:r>
              <a:r>
                <a:rPr lang="en-US" sz="1700" dirty="0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10 dan </a:t>
              </a:r>
              <a:r>
                <a:rPr lang="en-US" sz="1700" dirty="0" err="1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memiliki</a:t>
              </a:r>
              <a:r>
                <a:rPr lang="en-US" sz="1700" dirty="0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</a:t>
              </a:r>
              <a:r>
                <a:rPr lang="en-US" sz="1700" dirty="0" err="1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kategori</a:t>
              </a:r>
              <a:r>
                <a:rPr lang="en-US" sz="1700" dirty="0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</a:t>
              </a:r>
              <a:r>
                <a:rPr lang="en-US" sz="1700" dirty="0" err="1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produk</a:t>
              </a:r>
              <a:r>
                <a:rPr lang="en-US" sz="1700" dirty="0">
                  <a:solidFill>
                    <a:srgbClr val="000000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 Super Popular/Popular/Normal</a:t>
              </a:r>
            </a:p>
          </p:txBody>
        </p:sp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2113" y="5335838"/>
            <a:ext cx="6289715" cy="4988510"/>
          </a:xfrm>
          <a:prstGeom prst="rect">
            <a:avLst/>
          </a:prstGeom>
        </p:spPr>
      </p:pic>
      <p:sp>
        <p:nvSpPr>
          <p:cNvPr id="34" name="Freeform 34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3022838" y="9800204"/>
            <a:ext cx="1165414" cy="434663"/>
            <a:chOff x="0" y="0"/>
            <a:chExt cx="195375" cy="7286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95375" cy="72869"/>
            </a:xfrm>
            <a:custGeom>
              <a:avLst/>
              <a:gdLst/>
              <a:ahLst/>
              <a:cxnLst/>
              <a:rect l="l" t="t" r="r" b="b"/>
              <a:pathLst>
                <a:path w="195375" h="72869">
                  <a:moveTo>
                    <a:pt x="0" y="0"/>
                  </a:moveTo>
                  <a:lnTo>
                    <a:pt x="195375" y="0"/>
                  </a:lnTo>
                  <a:lnTo>
                    <a:pt x="195375" y="72869"/>
                  </a:lnTo>
                  <a:lnTo>
                    <a:pt x="0" y="728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195375" cy="101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1960"/>
                </a:lnSpc>
              </a:pPr>
              <a:r>
                <a:rPr lang="en-US" sz="1400">
                  <a:solidFill>
                    <a:srgbClr val="02385B"/>
                  </a:solidFill>
                  <a:latin typeface="Open Sans 1"/>
                  <a:ea typeface="Open Sans 1"/>
                  <a:cs typeface="Open Sans 1"/>
                  <a:sym typeface="Open Sans 1"/>
                </a:rPr>
                <a:t>Bulan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0AF2EF3B-B08F-9C92-B5F2-B79B7FDD4AA5}"/>
              </a:ext>
            </a:extLst>
          </p:cNvPr>
          <p:cNvSpPr/>
          <p:nvPr/>
        </p:nvSpPr>
        <p:spPr>
          <a:xfrm>
            <a:off x="1398507" y="4663949"/>
            <a:ext cx="6645379" cy="255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3192590-BAE9-80AC-9219-9E2ACCCA8907}"/>
              </a:ext>
            </a:extLst>
          </p:cNvPr>
          <p:cNvSpPr/>
          <p:nvPr/>
        </p:nvSpPr>
        <p:spPr>
          <a:xfrm>
            <a:off x="1398507" y="3019456"/>
            <a:ext cx="6645379" cy="2555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BCD924-E433-07E5-9740-268762B3074D}"/>
              </a:ext>
            </a:extLst>
          </p:cNvPr>
          <p:cNvSpPr txBox="1"/>
          <p:nvPr/>
        </p:nvSpPr>
        <p:spPr>
          <a:xfrm>
            <a:off x="9088016" y="4856128"/>
            <a:ext cx="8546835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D" dirty="0" err="1"/>
              <a:t>Terdapat</a:t>
            </a:r>
            <a:r>
              <a:rPr lang="en-ID" dirty="0"/>
              <a:t> total 64 </a:t>
            </a:r>
            <a:r>
              <a:rPr lang="en-ID" dirty="0" err="1"/>
              <a:t>produk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korelasi</a:t>
            </a:r>
            <a:r>
              <a:rPr lang="en-ID" dirty="0"/>
              <a:t> -1 dan 20 </a:t>
            </a:r>
            <a:r>
              <a:rPr lang="en-ID" dirty="0" err="1"/>
              <a:t>produk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korelasi</a:t>
            </a:r>
            <a:r>
              <a:rPr lang="en-ID" dirty="0"/>
              <a:t> +1. </a:t>
            </a:r>
            <a:r>
              <a:rPr lang="en-ID" dirty="0" err="1"/>
              <a:t>namun</a:t>
            </a:r>
            <a:r>
              <a:rPr lang="en-ID" dirty="0"/>
              <a:t> </a:t>
            </a:r>
            <a:r>
              <a:rPr lang="en-ID" dirty="0" err="1"/>
              <a:t>ketika</a:t>
            </a:r>
            <a:r>
              <a:rPr lang="en-ID" dirty="0"/>
              <a:t> </a:t>
            </a:r>
            <a:r>
              <a:rPr lang="en-ID" dirty="0" err="1"/>
              <a:t>dilakukan</a:t>
            </a:r>
            <a:r>
              <a:rPr lang="en-ID" dirty="0"/>
              <a:t> 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lanjut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variasi</a:t>
            </a:r>
            <a:r>
              <a:rPr lang="en-ID" dirty="0"/>
              <a:t> </a:t>
            </a:r>
            <a:r>
              <a:rPr lang="en-ID" dirty="0" err="1"/>
              <a:t>harga</a:t>
            </a:r>
            <a:r>
              <a:rPr lang="en-ID" dirty="0"/>
              <a:t> yang </a:t>
            </a:r>
            <a:r>
              <a:rPr lang="en-ID" dirty="0" err="1"/>
              <a:t>kurang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10. </a:t>
            </a:r>
            <a:r>
              <a:rPr lang="en-ID" dirty="0" err="1"/>
              <a:t>sehingga</a:t>
            </a:r>
            <a:r>
              <a:rPr lang="en-ID" dirty="0"/>
              <a:t> </a:t>
            </a:r>
            <a:r>
              <a:rPr lang="en-ID" dirty="0" err="1"/>
              <a:t>produk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korelasi</a:t>
            </a:r>
            <a:r>
              <a:rPr lang="en-ID" dirty="0"/>
              <a:t> </a:t>
            </a:r>
            <a:r>
              <a:rPr lang="en-ID" dirty="0" err="1"/>
              <a:t>negatif</a:t>
            </a:r>
            <a:r>
              <a:rPr lang="en-ID" dirty="0"/>
              <a:t> 1 </a:t>
            </a:r>
            <a:r>
              <a:rPr lang="en-ID" dirty="0" err="1"/>
              <a:t>namun</a:t>
            </a:r>
            <a:r>
              <a:rPr lang="en-ID" dirty="0"/>
              <a:t> </a:t>
            </a:r>
            <a:r>
              <a:rPr lang="en-ID" dirty="0" err="1"/>
              <a:t>memililki</a:t>
            </a:r>
            <a:r>
              <a:rPr lang="en-ID" dirty="0"/>
              <a:t> </a:t>
            </a:r>
            <a:r>
              <a:rPr lang="en-ID" dirty="0" err="1"/>
              <a:t>variasi</a:t>
            </a:r>
            <a:r>
              <a:rPr lang="en-ID" dirty="0"/>
              <a:t> </a:t>
            </a:r>
            <a:r>
              <a:rPr lang="en-ID" dirty="0" err="1"/>
              <a:t>perubahan</a:t>
            </a:r>
            <a:r>
              <a:rPr lang="en-ID" dirty="0"/>
              <a:t> </a:t>
            </a:r>
            <a:r>
              <a:rPr lang="en-ID" dirty="0" err="1"/>
              <a:t>harga</a:t>
            </a:r>
            <a:r>
              <a:rPr lang="en-ID" dirty="0"/>
              <a:t> </a:t>
            </a:r>
            <a:r>
              <a:rPr lang="en-ID" dirty="0" err="1"/>
              <a:t>kurang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10 </a:t>
            </a:r>
            <a:r>
              <a:rPr lang="en-ID" dirty="0" err="1"/>
              <a:t>belum</a:t>
            </a:r>
            <a:r>
              <a:rPr lang="en-ID" dirty="0"/>
              <a:t> </a:t>
            </a:r>
            <a:r>
              <a:rPr lang="en-ID" dirty="0" err="1"/>
              <a:t>dapat</a:t>
            </a:r>
            <a:r>
              <a:rPr lang="en-ID" dirty="0"/>
              <a:t> </a:t>
            </a:r>
            <a:r>
              <a:rPr lang="en-ID" dirty="0" err="1"/>
              <a:t>representatif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diinterpretasikan</a:t>
            </a:r>
            <a:endParaRPr lang="en-ID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18480" y="262797"/>
            <a:ext cx="5480392" cy="223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>
                <a:solidFill>
                  <a:srgbClr val="FE6D7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KESIMPULAN DAN REKOMENDASI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9525" y="591366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3809" y="59422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70260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0" y="81098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083809" y="81098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083809" y="9193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3321750" y="81193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321750" y="703557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4405559" y="81193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237941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321750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400000">
            <a:off x="0" y="9193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541904" y="76895"/>
            <a:ext cx="11185688" cy="4814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000" dirty="0">
                <a:solidFill>
                  <a:srgbClr val="FE6D73"/>
                </a:solidFill>
                <a:latin typeface="DM Sans Bold"/>
                <a:ea typeface="DM Sans Bold"/>
                <a:cs typeface="DM Sans Bold"/>
                <a:sym typeface="DM Sans Bold"/>
              </a:rPr>
              <a:t>Product Evaluation</a:t>
            </a:r>
          </a:p>
          <a:p>
            <a:pPr algn="l">
              <a:lnSpc>
                <a:spcPts val="2879"/>
              </a:lnSpc>
            </a:pPr>
            <a:endParaRPr lang="en-US" sz="2000" dirty="0">
              <a:solidFill>
                <a:srgbClr val="FE6D73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0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Pemantauan</a:t>
            </a:r>
            <a:r>
              <a:rPr lang="en-US" sz="20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dan </a:t>
            </a:r>
            <a:r>
              <a:rPr lang="en-US" sz="20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Evaluasi</a:t>
            </a:r>
            <a:r>
              <a:rPr lang="en-US" sz="20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Harga yang </a:t>
            </a:r>
            <a:r>
              <a:rPr lang="en-US" sz="20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Lebih</a:t>
            </a:r>
            <a:r>
              <a:rPr lang="en-US" sz="20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0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Tepat</a:t>
            </a:r>
            <a:r>
              <a:rPr lang="en-US" sz="20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: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korelasi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rendah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namun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disisi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lain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produk-produk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dengan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tingkat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penjualan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terbesar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sepanjang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tahun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2019 juga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merupakan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produk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dengan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top 10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perubahan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harga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terbanyak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sehingga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perusahaan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memerlukan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pemantauan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dan strategi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harga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lebih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cermat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untuk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produk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tersebut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untuk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memaksimalkan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keuntungan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dan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menjawab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fluktuasi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pasar.</a:t>
            </a:r>
          </a:p>
          <a:p>
            <a:pPr algn="l">
              <a:lnSpc>
                <a:spcPts val="2879"/>
              </a:lnSpc>
            </a:pPr>
            <a:endParaRPr lang="en-US" sz="2000" dirty="0">
              <a:solidFill>
                <a:srgbClr val="54545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0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3 </a:t>
            </a:r>
            <a:r>
              <a:rPr lang="en-US" sz="20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Produk</a:t>
            </a:r>
            <a:r>
              <a:rPr lang="en-US" sz="20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0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Elastisitas</a:t>
            </a:r>
            <a:r>
              <a:rPr lang="en-US" sz="20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0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tinggi</a:t>
            </a:r>
            <a:r>
              <a:rPr lang="en-US" sz="20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dan </a:t>
            </a:r>
            <a:r>
              <a:rPr lang="en-US" sz="20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memiliki</a:t>
            </a:r>
            <a:r>
              <a:rPr lang="en-US" sz="20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0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kategori</a:t>
            </a:r>
            <a:r>
              <a:rPr lang="en-US" sz="20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popular/super popular/ normal :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yaitu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>
                <a:solidFill>
                  <a:srgbClr val="1B733E"/>
                </a:solidFill>
                <a:latin typeface="DM Sans"/>
                <a:ea typeface="DM Sans"/>
                <a:cs typeface="DM Sans"/>
                <a:sym typeface="DM Sans"/>
              </a:rPr>
              <a:t>T</a:t>
            </a:r>
            <a:r>
              <a:rPr lang="en-US" sz="2000" u="sng" dirty="0">
                <a:solidFill>
                  <a:srgbClr val="1B733E"/>
                </a:solidFill>
                <a:latin typeface="DM Sans"/>
                <a:ea typeface="DM Sans"/>
                <a:cs typeface="DM Sans"/>
                <a:sym typeface="DM Sans"/>
              </a:rPr>
              <a:t>ea Party Birthday Car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,</a:t>
            </a:r>
            <a:r>
              <a:rPr lang="en-US" sz="2000" dirty="0">
                <a:solidFill>
                  <a:srgbClr val="FFCB77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 </a:t>
            </a:r>
            <a:r>
              <a:rPr lang="en-US" sz="2000" dirty="0" err="1">
                <a:solidFill>
                  <a:srgbClr val="1B733E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Spaceboy</a:t>
            </a:r>
            <a:r>
              <a:rPr lang="en-US" sz="2000" dirty="0">
                <a:solidFill>
                  <a:srgbClr val="1B733E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 Birthday Girl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, dan </a:t>
            </a:r>
            <a:r>
              <a:rPr lang="en-US" sz="2000" u="sng" dirty="0">
                <a:solidFill>
                  <a:srgbClr val="1B733E"/>
                </a:solidFill>
                <a:latin typeface="DM Sans"/>
                <a:ea typeface="DM Sans"/>
                <a:cs typeface="DM Sans"/>
                <a:sym typeface="DM Sans"/>
              </a:rPr>
              <a:t>Card Dolly Girl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adalah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produk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dengan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tingkat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penjualan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dan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transaksi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cukup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moderat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serta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cenderung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elastis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terhadap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perubahan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harga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perusahaan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dapat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mempertimbangkan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untuk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fokus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pada strategi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harga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pada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produk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tersebut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untuk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memaksimalkan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penjualan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C9A1A4-DF58-B7CE-0DED-4FB40C58068F}"/>
              </a:ext>
            </a:extLst>
          </p:cNvPr>
          <p:cNvSpPr txBox="1"/>
          <p:nvPr/>
        </p:nvSpPr>
        <p:spPr>
          <a:xfrm>
            <a:off x="6229564" y="5650280"/>
            <a:ext cx="11185688" cy="2211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>
              <a:lnSpc>
                <a:spcPts val="2879"/>
              </a:lnSpc>
              <a:buFont typeface="Arial"/>
              <a:buChar char="•"/>
            </a:pPr>
            <a:r>
              <a:rPr lang="en-US" sz="2000" dirty="0">
                <a:solidFill>
                  <a:srgbClr val="02385B"/>
                </a:solidFill>
                <a:latin typeface="DM Sans Bold"/>
                <a:ea typeface="DM Sans"/>
                <a:cs typeface="DM Sans"/>
                <a:sym typeface="DM Sans Bold"/>
              </a:rPr>
              <a:t>Perusahaan dapat </a:t>
            </a:r>
            <a:r>
              <a:rPr lang="en-US" sz="2000" dirty="0" err="1">
                <a:solidFill>
                  <a:srgbClr val="02385B"/>
                </a:solidFill>
                <a:latin typeface="DM Sans Bold"/>
                <a:ea typeface="DM Sans"/>
                <a:cs typeface="DM Sans"/>
                <a:sym typeface="DM Sans Bold"/>
              </a:rPr>
              <a:t>memfokuskan</a:t>
            </a:r>
            <a:r>
              <a:rPr lang="en-US" sz="2000" dirty="0">
                <a:solidFill>
                  <a:srgbClr val="02385B"/>
                </a:solidFill>
                <a:latin typeface="DM Sans Bold"/>
                <a:ea typeface="DM Sans"/>
                <a:cs typeface="DM Sans"/>
                <a:sym typeface="DM Sans Bold"/>
              </a:rPr>
              <a:t> pada </a:t>
            </a:r>
            <a:r>
              <a:rPr lang="en-US" sz="2000" dirty="0" err="1">
                <a:solidFill>
                  <a:srgbClr val="02385B"/>
                </a:solidFill>
                <a:latin typeface="DM Sans Bold"/>
                <a:ea typeface="DM Sans"/>
                <a:cs typeface="DM Sans"/>
                <a:sym typeface="DM Sans Bold"/>
              </a:rPr>
              <a:t>produk</a:t>
            </a:r>
            <a:r>
              <a:rPr lang="en-US" sz="2000" dirty="0">
                <a:solidFill>
                  <a:srgbClr val="02385B"/>
                </a:solidFill>
                <a:latin typeface="DM Sans Bold"/>
                <a:ea typeface="DM Sans"/>
                <a:cs typeface="DM Sans"/>
                <a:sym typeface="DM Sans Bold"/>
              </a:rPr>
              <a:t> </a:t>
            </a:r>
            <a:r>
              <a:rPr lang="en-US" sz="2000" dirty="0" err="1">
                <a:solidFill>
                  <a:srgbClr val="02385B"/>
                </a:solidFill>
                <a:latin typeface="DM Sans Bold"/>
                <a:ea typeface="DM Sans"/>
                <a:cs typeface="DM Sans"/>
                <a:sym typeface="DM Sans Bold"/>
              </a:rPr>
              <a:t>dengan</a:t>
            </a:r>
            <a:r>
              <a:rPr lang="en-US" sz="2000" dirty="0">
                <a:solidFill>
                  <a:srgbClr val="02385B"/>
                </a:solidFill>
                <a:latin typeface="DM Sans Bold"/>
                <a:ea typeface="DM Sans"/>
                <a:cs typeface="DM Sans"/>
                <a:sym typeface="DM Sans Bold"/>
              </a:rPr>
              <a:t> </a:t>
            </a:r>
            <a:r>
              <a:rPr lang="en-US" sz="2000" dirty="0" err="1">
                <a:solidFill>
                  <a:srgbClr val="02385B"/>
                </a:solidFill>
                <a:latin typeface="DM Sans Bold"/>
                <a:ea typeface="DM Sans"/>
                <a:cs typeface="DM Sans"/>
                <a:sym typeface="DM Sans Bold"/>
              </a:rPr>
              <a:t>harga</a:t>
            </a:r>
            <a:r>
              <a:rPr lang="en-US" sz="2000" dirty="0">
                <a:solidFill>
                  <a:srgbClr val="02385B"/>
                </a:solidFill>
                <a:latin typeface="DM Sans Bold"/>
                <a:ea typeface="DM Sans"/>
                <a:cs typeface="DM Sans"/>
                <a:sym typeface="DM Sans Bold"/>
              </a:rPr>
              <a:t> </a:t>
            </a:r>
            <a:r>
              <a:rPr lang="en-US" sz="2000" dirty="0" err="1">
                <a:solidFill>
                  <a:srgbClr val="02385B"/>
                </a:solidFill>
                <a:latin typeface="DM Sans Bold"/>
                <a:ea typeface="DM Sans"/>
                <a:cs typeface="DM Sans"/>
                <a:sym typeface="DM Sans Bold"/>
              </a:rPr>
              <a:t>murah</a:t>
            </a:r>
            <a:r>
              <a:rPr lang="en-US" sz="2000" dirty="0">
                <a:solidFill>
                  <a:srgbClr val="02385B"/>
                </a:solidFill>
                <a:latin typeface="DM Sans Bold"/>
                <a:ea typeface="DM Sans"/>
                <a:cs typeface="DM Sans"/>
                <a:sym typeface="DM Sans Bold"/>
              </a:rPr>
              <a:t>, </a:t>
            </a:r>
            <a:r>
              <a:rPr lang="en-US" sz="2000" b="1" dirty="0" err="1">
                <a:solidFill>
                  <a:srgbClr val="02385B"/>
                </a:solidFill>
                <a:latin typeface="DM Sans Bold"/>
                <a:ea typeface="DM Sans"/>
                <a:cs typeface="DM Sans"/>
                <a:sym typeface="DM Sans Bold"/>
              </a:rPr>
              <a:t>khususnya</a:t>
            </a:r>
            <a:r>
              <a:rPr lang="en-US" sz="2000" b="1" dirty="0">
                <a:solidFill>
                  <a:srgbClr val="02385B"/>
                </a:solidFill>
                <a:latin typeface="DM Sans Bold"/>
                <a:ea typeface="DM Sans"/>
                <a:cs typeface="DM Sans"/>
                <a:sym typeface="DM Sans Bold"/>
              </a:rPr>
              <a:t> pada customer </a:t>
            </a:r>
            <a:r>
              <a:rPr lang="en-US" sz="2000" b="1" dirty="0" err="1">
                <a:solidFill>
                  <a:srgbClr val="02385B"/>
                </a:solidFill>
                <a:latin typeface="DM Sans Bold"/>
                <a:ea typeface="DM Sans"/>
                <a:cs typeface="DM Sans"/>
                <a:sym typeface="DM Sans Bold"/>
              </a:rPr>
              <a:t>dengan</a:t>
            </a:r>
            <a:r>
              <a:rPr lang="en-US" sz="2000" b="1" dirty="0">
                <a:solidFill>
                  <a:srgbClr val="02385B"/>
                </a:solidFill>
                <a:latin typeface="DM Sans Bold"/>
                <a:ea typeface="DM Sans"/>
                <a:cs typeface="DM Sans"/>
                <a:sym typeface="DM Sans Bold"/>
              </a:rPr>
              <a:t> </a:t>
            </a:r>
            <a:r>
              <a:rPr lang="en-US" sz="2000" b="1" dirty="0" err="1">
                <a:solidFill>
                  <a:srgbClr val="02385B"/>
                </a:solidFill>
                <a:latin typeface="DM Sans Bold"/>
                <a:ea typeface="DM Sans"/>
                <a:cs typeface="DM Sans"/>
                <a:sym typeface="DM Sans Bold"/>
              </a:rPr>
              <a:t>kategori</a:t>
            </a:r>
            <a:r>
              <a:rPr lang="en-US" sz="2000" b="1" dirty="0">
                <a:solidFill>
                  <a:srgbClr val="02385B"/>
                </a:solidFill>
                <a:latin typeface="DM Sans Bold"/>
                <a:ea typeface="DM Sans"/>
                <a:cs typeface="DM Sans"/>
                <a:sym typeface="DM Sans Bold"/>
              </a:rPr>
              <a:t> top customer </a:t>
            </a:r>
            <a:r>
              <a:rPr lang="en-US" sz="2000" b="1" dirty="0" err="1">
                <a:solidFill>
                  <a:srgbClr val="02385B"/>
                </a:solidFill>
                <a:latin typeface="DM Sans Bold"/>
                <a:ea typeface="DM Sans"/>
                <a:cs typeface="DM Sans"/>
                <a:sym typeface="DM Sans Bold"/>
              </a:rPr>
              <a:t>karena</a:t>
            </a:r>
            <a:r>
              <a:rPr lang="en-US" sz="2000" b="1" dirty="0">
                <a:solidFill>
                  <a:srgbClr val="02385B"/>
                </a:solidFill>
                <a:latin typeface="DM Sans Bold"/>
                <a:ea typeface="DM Sans"/>
                <a:cs typeface="DM Sans"/>
                <a:sym typeface="DM Sans Bold"/>
              </a:rPr>
              <a:t> </a:t>
            </a:r>
            <a:r>
              <a:rPr lang="en-US" sz="2000" b="1" dirty="0" err="1">
                <a:solidFill>
                  <a:srgbClr val="02385B"/>
                </a:solidFill>
                <a:latin typeface="DM Sans Bold"/>
                <a:ea typeface="DM Sans"/>
                <a:cs typeface="DM Sans"/>
                <a:sym typeface="DM Sans Bold"/>
              </a:rPr>
              <a:t>memiliki</a:t>
            </a:r>
            <a:r>
              <a:rPr lang="en-US" sz="2000" b="1" dirty="0">
                <a:solidFill>
                  <a:srgbClr val="02385B"/>
                </a:solidFill>
                <a:latin typeface="DM Sans Bold"/>
                <a:ea typeface="DM Sans"/>
                <a:cs typeface="DM Sans"/>
                <a:sym typeface="DM Sans Bold"/>
              </a:rPr>
              <a:t> rata </a:t>
            </a:r>
            <a:r>
              <a:rPr lang="en-US" sz="2000" b="1" dirty="0" err="1">
                <a:solidFill>
                  <a:srgbClr val="02385B"/>
                </a:solidFill>
                <a:latin typeface="DM Sans Bold"/>
                <a:ea typeface="DM Sans"/>
                <a:cs typeface="DM Sans"/>
                <a:sym typeface="DM Sans Bold"/>
              </a:rPr>
              <a:t>rata</a:t>
            </a:r>
            <a:r>
              <a:rPr lang="en-US" sz="2000" b="1" dirty="0">
                <a:solidFill>
                  <a:srgbClr val="02385B"/>
                </a:solidFill>
                <a:latin typeface="DM Sans Bold"/>
                <a:ea typeface="DM Sans"/>
                <a:cs typeface="DM Sans"/>
                <a:sym typeface="DM Sans Bold"/>
              </a:rPr>
              <a:t> basket size yang </a:t>
            </a:r>
            <a:r>
              <a:rPr lang="en-US" sz="2000" b="1" dirty="0" err="1">
                <a:solidFill>
                  <a:srgbClr val="02385B"/>
                </a:solidFill>
                <a:latin typeface="DM Sans Bold"/>
                <a:ea typeface="DM Sans"/>
                <a:cs typeface="DM Sans"/>
                <a:sym typeface="DM Sans Bold"/>
              </a:rPr>
              <a:t>tinggi</a:t>
            </a:r>
            <a:r>
              <a:rPr lang="en-US" sz="2000" b="1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Ini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dapat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mencakup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program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loyalitas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atau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rekomendasi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produk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lebih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baik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Sedangkan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untuk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harga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moderat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bisa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menargetkan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strategi pada customer Normal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melalui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strategi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promosi</a:t>
            </a:r>
            <a:endParaRPr lang="en-US" sz="20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endParaRPr lang="en-US" sz="2000" b="1" dirty="0">
              <a:solidFill>
                <a:srgbClr val="54545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077" y="3915312"/>
            <a:ext cx="12537231" cy="171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8"/>
              </a:lnSpc>
            </a:pPr>
            <a:r>
              <a:rPr lang="en-US" sz="6008" spc="408">
                <a:solidFill>
                  <a:srgbClr val="000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CUSTOMER </a:t>
            </a:r>
          </a:p>
          <a:p>
            <a:pPr algn="ctr">
              <a:lnSpc>
                <a:spcPts val="6368"/>
              </a:lnSpc>
            </a:pPr>
            <a:r>
              <a:rPr lang="en-US" sz="6008" spc="408">
                <a:solidFill>
                  <a:srgbClr val="000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SEGMENTATION</a:t>
            </a:r>
          </a:p>
        </p:txBody>
      </p:sp>
      <p:sp>
        <p:nvSpPr>
          <p:cNvPr id="4" name="Freeform 4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531299" y="1323441"/>
            <a:ext cx="9227993" cy="3328505"/>
          </a:xfrm>
          <a:custGeom>
            <a:avLst/>
            <a:gdLst/>
            <a:ahLst/>
            <a:cxnLst/>
            <a:rect l="l" t="t" r="r" b="b"/>
            <a:pathLst>
              <a:path w="9227993" h="3328505">
                <a:moveTo>
                  <a:pt x="0" y="0"/>
                </a:moveTo>
                <a:lnTo>
                  <a:pt x="9227993" y="0"/>
                </a:lnTo>
                <a:lnTo>
                  <a:pt x="9227993" y="3328505"/>
                </a:lnTo>
                <a:lnTo>
                  <a:pt x="0" y="33285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2698435" y="71051"/>
            <a:ext cx="14742781" cy="84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COHORT CUSTOMER ANALYSIS</a:t>
            </a:r>
          </a:p>
        </p:txBody>
      </p:sp>
      <p:sp>
        <p:nvSpPr>
          <p:cNvPr id="17" name="Freeform 17"/>
          <p:cNvSpPr/>
          <p:nvPr/>
        </p:nvSpPr>
        <p:spPr>
          <a:xfrm>
            <a:off x="541565" y="1105123"/>
            <a:ext cx="7513484" cy="5347363"/>
          </a:xfrm>
          <a:custGeom>
            <a:avLst/>
            <a:gdLst/>
            <a:ahLst/>
            <a:cxnLst/>
            <a:rect l="l" t="t" r="r" b="b"/>
            <a:pathLst>
              <a:path w="7513484" h="5347363">
                <a:moveTo>
                  <a:pt x="0" y="0"/>
                </a:moveTo>
                <a:lnTo>
                  <a:pt x="7513484" y="0"/>
                </a:lnTo>
                <a:lnTo>
                  <a:pt x="7513484" y="5347362"/>
                </a:lnTo>
                <a:lnTo>
                  <a:pt x="0" y="53473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28700" y="7347835"/>
            <a:ext cx="13886151" cy="2896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6"/>
              </a:lnSpc>
              <a:spcBef>
                <a:spcPct val="0"/>
              </a:spcBef>
            </a:pPr>
            <a:endParaRPr dirty="0"/>
          </a:p>
          <a:p>
            <a:pPr marL="561375" lvl="1" indent="-280687" algn="l">
              <a:lnSpc>
                <a:spcPts val="2886"/>
              </a:lnSpc>
              <a:spcBef>
                <a:spcPct val="0"/>
              </a:spcBef>
              <a:buFont typeface="Arial"/>
              <a:buChar char="•"/>
            </a:pPr>
            <a:r>
              <a:rPr lang="en-US" sz="26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Bulan</a:t>
            </a:r>
            <a:r>
              <a:rPr lang="en-US" sz="26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6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Juni</a:t>
            </a:r>
            <a:r>
              <a:rPr lang="en-US" sz="26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-Juli dan November : </a:t>
            </a:r>
            <a:r>
              <a:rPr lang="en-US" sz="26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kenaikan</a:t>
            </a:r>
            <a:r>
              <a:rPr lang="en-US" sz="26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retention rate customer paling </a:t>
            </a:r>
            <a:r>
              <a:rPr lang="en-US" sz="26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tinggi</a:t>
            </a:r>
            <a:endParaRPr lang="en-US" sz="26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561375" lvl="1" indent="-280687" algn="l">
              <a:lnSpc>
                <a:spcPts val="2886"/>
              </a:lnSpc>
              <a:spcBef>
                <a:spcPct val="0"/>
              </a:spcBef>
              <a:buFont typeface="Arial"/>
              <a:buChar char="•"/>
            </a:pPr>
            <a:r>
              <a:rPr lang="en-US" sz="26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Penurunan</a:t>
            </a:r>
            <a:r>
              <a:rPr lang="en-US" sz="26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Retention Rate Pada </a:t>
            </a:r>
            <a:r>
              <a:rPr lang="en-US" sz="26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Kohort</a:t>
            </a:r>
            <a:r>
              <a:rPr lang="en-US" sz="26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Tengah-Tengah:</a:t>
            </a:r>
            <a:r>
              <a:rPr lang="en-US" sz="26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Kohort</a:t>
            </a:r>
            <a:r>
              <a:rPr lang="en-US" sz="26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Februari</a:t>
            </a:r>
            <a:r>
              <a:rPr lang="en-US" sz="26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hingga</a:t>
            </a:r>
            <a:r>
              <a:rPr lang="en-US" sz="26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September (</a:t>
            </a:r>
            <a:r>
              <a:rPr lang="en-US" sz="26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kecuali</a:t>
            </a:r>
            <a:r>
              <a:rPr lang="en-US" sz="26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juni-juli</a:t>
            </a:r>
            <a:r>
              <a:rPr lang="en-US" sz="26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), yang </a:t>
            </a:r>
            <a:r>
              <a:rPr lang="en-US" sz="26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menunjukkan</a:t>
            </a:r>
            <a:r>
              <a:rPr lang="en-US" sz="26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bahwa</a:t>
            </a:r>
            <a:r>
              <a:rPr lang="en-US" sz="26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pelanggan</a:t>
            </a:r>
            <a:r>
              <a:rPr lang="en-US" sz="26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26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bergabung</a:t>
            </a:r>
            <a:r>
              <a:rPr lang="en-US" sz="26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pada </a:t>
            </a:r>
            <a:r>
              <a:rPr lang="en-US" sz="26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bulan-bulan</a:t>
            </a:r>
            <a:r>
              <a:rPr lang="en-US" sz="26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tersebut</a:t>
            </a:r>
            <a:r>
              <a:rPr lang="en-US" sz="26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cenderung</a:t>
            </a:r>
            <a:r>
              <a:rPr lang="en-US" sz="26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tetap</a:t>
            </a:r>
            <a:r>
              <a:rPr lang="en-US" sz="26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aktif</a:t>
            </a:r>
            <a:r>
              <a:rPr lang="en-US" sz="26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dalam</a:t>
            </a:r>
            <a:r>
              <a:rPr lang="en-US" sz="26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periode</a:t>
            </a:r>
            <a:r>
              <a:rPr lang="en-US" sz="26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awal</a:t>
            </a:r>
            <a:r>
              <a:rPr lang="en-US" sz="26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6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tetapi</a:t>
            </a:r>
            <a:r>
              <a:rPr lang="en-US" sz="26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retention rate </a:t>
            </a:r>
            <a:r>
              <a:rPr lang="en-US" sz="26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mereka</a:t>
            </a:r>
            <a:r>
              <a:rPr lang="en-US" sz="26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kemudian</a:t>
            </a:r>
            <a:r>
              <a:rPr lang="en-US" sz="26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6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turun</a:t>
            </a:r>
            <a:r>
              <a:rPr lang="en-US" sz="26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>
              <a:lnSpc>
                <a:spcPts val="2886"/>
              </a:lnSpc>
              <a:spcBef>
                <a:spcPct val="0"/>
              </a:spcBef>
            </a:pPr>
            <a:endParaRPr lang="en-US" sz="26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886"/>
              </a:lnSpc>
              <a:spcBef>
                <a:spcPct val="0"/>
              </a:spcBef>
            </a:pPr>
            <a:endParaRPr lang="en-US" sz="26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4518046" y="3499960"/>
            <a:ext cx="1468994" cy="278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  <a:spcBef>
                <a:spcPct val="0"/>
              </a:spcBef>
            </a:pPr>
            <a:r>
              <a:rPr lang="en-US" sz="1900">
                <a:solidFill>
                  <a:srgbClr val="D33A2E"/>
                </a:solidFill>
                <a:latin typeface="DM Sans Bold"/>
                <a:ea typeface="DM Sans Bold"/>
                <a:cs typeface="DM Sans Bold"/>
                <a:sym typeface="DM Sans Bold"/>
              </a:rPr>
              <a:t>PENURUNAN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005800" y="2340757"/>
            <a:ext cx="9309104" cy="278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  <a:spcBef>
                <a:spcPct val="0"/>
              </a:spcBef>
            </a:pPr>
            <a:r>
              <a:rPr lang="en-US" sz="1900">
                <a:solidFill>
                  <a:srgbClr val="1B733E"/>
                </a:solidFill>
                <a:latin typeface="DM Sans Bold"/>
                <a:ea typeface="DM Sans Bold"/>
                <a:cs typeface="DM Sans Bold"/>
                <a:sym typeface="DM Sans Bold"/>
              </a:rPr>
              <a:t>KENAIKAN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E92E166-6A46-FF6D-1D0E-F481BE9B7D76}"/>
              </a:ext>
            </a:extLst>
          </p:cNvPr>
          <p:cNvSpPr/>
          <p:nvPr/>
        </p:nvSpPr>
        <p:spPr>
          <a:xfrm>
            <a:off x="3812435" y="1323440"/>
            <a:ext cx="849446" cy="48758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14381224" y="7574679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3918610" y="8394229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3704664" y="870690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3525062" y="906537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3398407" y="9451643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13254553" y="989132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2663311" y="1858043"/>
            <a:ext cx="12866041" cy="278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dirty="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PROJECT 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05558" y="4386764"/>
            <a:ext cx="10719600" cy="4353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800" dirty="0">
                <a:solidFill>
                  <a:srgbClr val="4B4545"/>
                </a:solidFill>
                <a:latin typeface="Open Sans"/>
                <a:ea typeface="Open Sans"/>
                <a:cs typeface="Open Sans"/>
                <a:sym typeface="Open Sans"/>
              </a:rPr>
              <a:t>Data yang </a:t>
            </a:r>
            <a:r>
              <a:rPr lang="en-US" sz="2800" dirty="0" err="1">
                <a:solidFill>
                  <a:srgbClr val="4B4545"/>
                </a:solidFill>
                <a:latin typeface="Open Sans"/>
                <a:ea typeface="Open Sans"/>
                <a:cs typeface="Open Sans"/>
                <a:sym typeface="Open Sans"/>
              </a:rPr>
              <a:t>diberikan</a:t>
            </a:r>
            <a:r>
              <a:rPr lang="en-US" sz="2800" dirty="0">
                <a:solidFill>
                  <a:srgbClr val="4B454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4B4545"/>
                </a:solidFill>
                <a:latin typeface="Open Sans"/>
                <a:ea typeface="Open Sans"/>
                <a:cs typeface="Open Sans"/>
                <a:sym typeface="Open Sans"/>
              </a:rPr>
              <a:t>adalah</a:t>
            </a:r>
            <a:r>
              <a:rPr lang="en-US" sz="2800" dirty="0">
                <a:solidFill>
                  <a:srgbClr val="4B454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data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penjualan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sales_transaction</a:t>
            </a:r>
            <a:r>
              <a:rPr lang="en-US" sz="2800" dirty="0">
                <a:solidFill>
                  <a:srgbClr val="4B4545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)</a:t>
            </a:r>
            <a:r>
              <a:rPr lang="en-US" sz="2800" dirty="0">
                <a:solidFill>
                  <a:srgbClr val="4B454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4B4545"/>
                </a:solidFill>
                <a:latin typeface="Open Sans"/>
                <a:ea typeface="Open Sans"/>
                <a:cs typeface="Open Sans"/>
                <a:sym typeface="Open Sans"/>
              </a:rPr>
              <a:t>periode</a:t>
            </a:r>
            <a:r>
              <a:rPr lang="en-US" sz="2800" dirty="0">
                <a:solidFill>
                  <a:srgbClr val="4B454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4B4545"/>
                </a:solidFill>
                <a:latin typeface="Open Sans"/>
                <a:ea typeface="Open Sans"/>
                <a:cs typeface="Open Sans"/>
                <a:sym typeface="Open Sans"/>
              </a:rPr>
              <a:t>Desember</a:t>
            </a:r>
            <a:r>
              <a:rPr lang="en-US" sz="2800" dirty="0">
                <a:solidFill>
                  <a:srgbClr val="4B4545"/>
                </a:solidFill>
                <a:latin typeface="Open Sans"/>
                <a:ea typeface="Open Sans"/>
                <a:cs typeface="Open Sans"/>
                <a:sym typeface="Open Sans"/>
              </a:rPr>
              <a:t> 2018 - </a:t>
            </a:r>
            <a:r>
              <a:rPr lang="en-US" sz="2800" dirty="0" err="1">
                <a:solidFill>
                  <a:srgbClr val="4B4545"/>
                </a:solidFill>
                <a:latin typeface="Open Sans"/>
                <a:ea typeface="Open Sans"/>
                <a:cs typeface="Open Sans"/>
                <a:sym typeface="Open Sans"/>
              </a:rPr>
              <a:t>Desember</a:t>
            </a:r>
            <a:r>
              <a:rPr lang="en-US" sz="2800" dirty="0">
                <a:solidFill>
                  <a:srgbClr val="4B4545"/>
                </a:solidFill>
                <a:latin typeface="Open Sans"/>
                <a:ea typeface="Open Sans"/>
                <a:cs typeface="Open Sans"/>
                <a:sym typeface="Open Sans"/>
              </a:rPr>
              <a:t> 2019 </a:t>
            </a:r>
            <a:r>
              <a:rPr lang="en-US" sz="2800" dirty="0" err="1">
                <a:solidFill>
                  <a:srgbClr val="4B4545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US" sz="2800" dirty="0">
                <a:solidFill>
                  <a:srgbClr val="4B4545"/>
                </a:solidFill>
                <a:latin typeface="Open Sans"/>
                <a:ea typeface="Open Sans"/>
                <a:cs typeface="Open Sans"/>
                <a:sym typeface="Open Sans"/>
              </a:rPr>
              <a:t> total 536.350 rows dan 8 </a:t>
            </a:r>
            <a:r>
              <a:rPr lang="en-US" sz="2800" dirty="0" err="1">
                <a:solidFill>
                  <a:srgbClr val="4B4545"/>
                </a:solidFill>
                <a:latin typeface="Open Sans"/>
                <a:ea typeface="Open Sans"/>
                <a:cs typeface="Open Sans"/>
                <a:sym typeface="Open Sans"/>
              </a:rPr>
              <a:t>kolom</a:t>
            </a:r>
            <a:r>
              <a:rPr lang="en-US" sz="2800" dirty="0">
                <a:solidFill>
                  <a:srgbClr val="4B4545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2800" dirty="0" err="1">
                <a:solidFill>
                  <a:srgbClr val="4B4545"/>
                </a:solidFill>
                <a:latin typeface="Open Sans"/>
                <a:ea typeface="Open Sans"/>
                <a:cs typeface="Open Sans"/>
                <a:sym typeface="Open Sans"/>
              </a:rPr>
              <a:t>TransactionNo</a:t>
            </a:r>
            <a:r>
              <a:rPr lang="en-US" sz="2800" dirty="0">
                <a:solidFill>
                  <a:srgbClr val="4B4545"/>
                </a:solidFill>
                <a:latin typeface="Open Sans"/>
                <a:ea typeface="Open Sans"/>
                <a:cs typeface="Open Sans"/>
                <a:sym typeface="Open Sans"/>
              </a:rPr>
              <a:t>, Date, </a:t>
            </a:r>
            <a:r>
              <a:rPr lang="en-US" sz="2800" dirty="0" err="1">
                <a:solidFill>
                  <a:srgbClr val="4B4545"/>
                </a:solidFill>
                <a:latin typeface="Open Sans"/>
                <a:ea typeface="Open Sans"/>
                <a:cs typeface="Open Sans"/>
                <a:sym typeface="Open Sans"/>
              </a:rPr>
              <a:t>ProductNo</a:t>
            </a:r>
            <a:r>
              <a:rPr lang="en-US" sz="2800" dirty="0">
                <a:solidFill>
                  <a:srgbClr val="4B4545"/>
                </a:solidFill>
                <a:latin typeface="Open Sans"/>
                <a:ea typeface="Open Sans"/>
                <a:cs typeface="Open Sans"/>
                <a:sym typeface="Open Sans"/>
              </a:rPr>
              <a:t>, ProductName, Price, Quantity, </a:t>
            </a:r>
            <a:r>
              <a:rPr lang="en-US" sz="2800" dirty="0" err="1">
                <a:solidFill>
                  <a:srgbClr val="4B4545"/>
                </a:solidFill>
                <a:latin typeface="Open Sans"/>
                <a:ea typeface="Open Sans"/>
                <a:cs typeface="Open Sans"/>
                <a:sym typeface="Open Sans"/>
              </a:rPr>
              <a:t>CustomerNo</a:t>
            </a:r>
            <a:r>
              <a:rPr lang="en-US" sz="2800" dirty="0">
                <a:solidFill>
                  <a:srgbClr val="4B4545"/>
                </a:solidFill>
                <a:latin typeface="Open Sans"/>
                <a:ea typeface="Open Sans"/>
                <a:cs typeface="Open Sans"/>
                <a:sym typeface="Open Sans"/>
              </a:rPr>
              <a:t>, Country). </a:t>
            </a:r>
            <a:r>
              <a:rPr lang="en-US" sz="2800" dirty="0" err="1">
                <a:solidFill>
                  <a:srgbClr val="4B4545"/>
                </a:solidFill>
                <a:latin typeface="Open Sans"/>
                <a:ea typeface="Open Sans"/>
                <a:cs typeface="Open Sans"/>
                <a:sym typeface="Open Sans"/>
              </a:rPr>
              <a:t>B</a:t>
            </a:r>
            <a:r>
              <a:rPr lang="en-US" sz="28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eberapa</a:t>
            </a:r>
            <a:r>
              <a:rPr lang="en-US" sz="28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informasi</a:t>
            </a:r>
            <a:r>
              <a:rPr lang="en-US" sz="28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tambahan</a:t>
            </a:r>
            <a:r>
              <a:rPr lang="en-US" sz="28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tentang</a:t>
            </a:r>
            <a:r>
              <a:rPr lang="en-US" sz="28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data:</a:t>
            </a:r>
          </a:p>
          <a:p>
            <a:pPr marL="604521" lvl="1" indent="-302261" algn="just">
              <a:lnSpc>
                <a:spcPts val="3360"/>
              </a:lnSpc>
              <a:buFont typeface="Arial"/>
              <a:buChar char="•"/>
            </a:pPr>
            <a:r>
              <a:rPr lang="en-US" sz="28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Sumber</a:t>
            </a:r>
            <a:r>
              <a:rPr lang="en-US" sz="28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data: </a:t>
            </a:r>
            <a:r>
              <a:rPr lang="en-US" sz="28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Toko</a:t>
            </a:r>
            <a:r>
              <a:rPr lang="en-US" sz="28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online </a:t>
            </a:r>
            <a:r>
              <a:rPr lang="en-US" sz="28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berbasis</a:t>
            </a:r>
            <a:r>
              <a:rPr lang="en-US" sz="28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di London, </a:t>
            </a:r>
            <a:r>
              <a:rPr lang="en-US" sz="28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Inggris</a:t>
            </a:r>
            <a:endParaRPr lang="en-US" sz="2800" dirty="0">
              <a:solidFill>
                <a:srgbClr val="54545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4521" lvl="1" indent="-302261" algn="just">
              <a:lnSpc>
                <a:spcPts val="3360"/>
              </a:lnSpc>
              <a:buFont typeface="Arial"/>
              <a:buChar char="•"/>
            </a:pPr>
            <a:r>
              <a:rPr lang="en-US" sz="28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Jenis</a:t>
            </a:r>
            <a:r>
              <a:rPr lang="en-US" sz="28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data: Data </a:t>
            </a:r>
            <a:r>
              <a:rPr lang="en-US" sz="28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penjualan</a:t>
            </a:r>
            <a:endParaRPr lang="en-US" sz="2800" dirty="0">
              <a:solidFill>
                <a:srgbClr val="54545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4521" lvl="1" indent="-302261" algn="just">
              <a:lnSpc>
                <a:spcPts val="3360"/>
              </a:lnSpc>
              <a:buFont typeface="Arial"/>
              <a:buChar char="•"/>
            </a:pPr>
            <a:r>
              <a:rPr lang="en-US" sz="28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Jumlah</a:t>
            </a:r>
            <a:r>
              <a:rPr lang="en-US" sz="28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data: 536350 </a:t>
            </a:r>
            <a:r>
              <a:rPr lang="en-US" sz="28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transaksi</a:t>
            </a:r>
            <a:endParaRPr lang="en-US" sz="2800" dirty="0">
              <a:solidFill>
                <a:srgbClr val="54545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604521" lvl="1" indent="-302261" algn="just">
              <a:lnSpc>
                <a:spcPts val="3360"/>
              </a:lnSpc>
              <a:buFont typeface="Arial"/>
              <a:buChar char="•"/>
            </a:pPr>
            <a:r>
              <a:rPr lang="en-US" sz="28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Kategori</a:t>
            </a:r>
            <a:r>
              <a:rPr lang="en-US" sz="28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data: </a:t>
            </a:r>
            <a:r>
              <a:rPr lang="en-US" sz="28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Kado</a:t>
            </a:r>
            <a:r>
              <a:rPr lang="en-US" sz="28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dan </a:t>
            </a:r>
            <a:r>
              <a:rPr lang="en-US" sz="28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perlengkapan</a:t>
            </a:r>
            <a:r>
              <a:rPr lang="en-US" sz="28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rumah</a:t>
            </a:r>
            <a:r>
              <a:rPr lang="en-US" sz="28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8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tangga</a:t>
            </a:r>
            <a:endParaRPr lang="en-US" sz="2800" dirty="0">
              <a:solidFill>
                <a:srgbClr val="54545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just">
              <a:lnSpc>
                <a:spcPts val="3360"/>
              </a:lnSpc>
            </a:pPr>
            <a:endParaRPr lang="en-US" sz="2800" dirty="0">
              <a:solidFill>
                <a:srgbClr val="545454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2" name="Group 12"/>
          <p:cNvGrpSpPr/>
          <p:nvPr/>
        </p:nvGrpSpPr>
        <p:grpSpPr>
          <a:xfrm rot="2700000">
            <a:off x="-1376391" y="-3093321"/>
            <a:ext cx="7415398" cy="3565095"/>
            <a:chOff x="0" y="0"/>
            <a:chExt cx="660400" cy="3175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-1839005" y="-2273771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>
            <a:off x="-2052951" y="-1961095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-2232553" y="-1602625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-2359208" y="-1216357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-2503062" y="-776680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-2623881" y="-332957"/>
            <a:ext cx="3963599" cy="398559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-2598114" y="228677"/>
            <a:ext cx="3377485" cy="3360058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-2509797" y="905760"/>
            <a:ext cx="2628598" cy="2671969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17204191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7204191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 rot="5400000" flipH="1" flipV="1">
            <a:off x="17204191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6120382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 rot="5400000">
            <a:off x="15036573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-10800000">
            <a:off x="16120382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-10800000" flipH="1" flipV="1">
            <a:off x="15036573" y="21125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 rot="5400000" flipH="1" flipV="1">
            <a:off x="12770705" y="-5510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 rot="-10800000" flipH="1" flipV="1">
            <a:off x="12770705" y="10287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-10800000">
            <a:off x="9525" y="7044155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083809" y="707273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0" y="81565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/>
          <p:cNvSpPr/>
          <p:nvPr/>
        </p:nvSpPr>
        <p:spPr>
          <a:xfrm rot="-10800000">
            <a:off x="0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 rot="-5400000">
            <a:off x="1083809" y="92403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 rot="-10800000">
            <a:off x="3321750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3321750" y="818511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 rot="5400000">
            <a:off x="4405559" y="92689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5026586" y="9989835"/>
            <a:ext cx="5159062" cy="334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53"/>
              </a:lnSpc>
              <a:spcBef>
                <a:spcPct val="0"/>
              </a:spcBef>
            </a:pPr>
            <a:r>
              <a:rPr lang="en-US" sz="2300" i="1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additional source: kaggle.com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531299" y="1323441"/>
            <a:ext cx="9227993" cy="3328505"/>
          </a:xfrm>
          <a:custGeom>
            <a:avLst/>
            <a:gdLst/>
            <a:ahLst/>
            <a:cxnLst/>
            <a:rect l="l" t="t" r="r" b="b"/>
            <a:pathLst>
              <a:path w="9227993" h="3328505">
                <a:moveTo>
                  <a:pt x="0" y="0"/>
                </a:moveTo>
                <a:lnTo>
                  <a:pt x="9227993" y="0"/>
                </a:lnTo>
                <a:lnTo>
                  <a:pt x="9227993" y="3328505"/>
                </a:lnTo>
                <a:lnTo>
                  <a:pt x="0" y="33285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78005" y="618481"/>
            <a:ext cx="6267948" cy="8755123"/>
          </a:xfrm>
          <a:custGeom>
            <a:avLst/>
            <a:gdLst/>
            <a:ahLst/>
            <a:cxnLst/>
            <a:rect l="l" t="t" r="r" b="b"/>
            <a:pathLst>
              <a:path w="6267948" h="8755123">
                <a:moveTo>
                  <a:pt x="0" y="0"/>
                </a:moveTo>
                <a:lnTo>
                  <a:pt x="6267948" y="0"/>
                </a:lnTo>
                <a:lnTo>
                  <a:pt x="6267948" y="8755124"/>
                </a:lnTo>
                <a:lnTo>
                  <a:pt x="0" y="875512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698435" y="71051"/>
            <a:ext cx="14742781" cy="84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COHORT CUSTOMER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518046" y="3499960"/>
            <a:ext cx="1468994" cy="278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  <a:spcBef>
                <a:spcPct val="0"/>
              </a:spcBef>
            </a:pPr>
            <a:r>
              <a:rPr lang="en-US" sz="1900">
                <a:solidFill>
                  <a:srgbClr val="D33A2E"/>
                </a:solidFill>
                <a:latin typeface="DM Sans Bold"/>
                <a:ea typeface="DM Sans Bold"/>
                <a:cs typeface="DM Sans Bold"/>
                <a:sym typeface="DM Sans Bold"/>
              </a:rPr>
              <a:t>PENURUNAN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05800" y="2340757"/>
            <a:ext cx="9309104" cy="278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  <a:spcBef>
                <a:spcPct val="0"/>
              </a:spcBef>
            </a:pPr>
            <a:r>
              <a:rPr lang="en-US" sz="1900">
                <a:solidFill>
                  <a:srgbClr val="1B733E"/>
                </a:solidFill>
                <a:latin typeface="DM Sans Bold"/>
                <a:ea typeface="DM Sans Bold"/>
                <a:cs typeface="DM Sans Bold"/>
                <a:sym typeface="DM Sans Bold"/>
              </a:rPr>
              <a:t>KENAIKAN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670086" y="5540231"/>
            <a:ext cx="7316954" cy="1887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9"/>
              </a:lnSpc>
              <a:spcBef>
                <a:spcPct val="0"/>
              </a:spcBef>
            </a:pPr>
            <a:endParaRPr lang="en-US" sz="19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109"/>
              </a:lnSpc>
              <a:spcBef>
                <a:spcPct val="0"/>
              </a:spcBef>
            </a:pPr>
            <a:r>
              <a:rPr lang="en-US" sz="1900" b="1" dirty="0" err="1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Penyesuaian</a:t>
            </a:r>
            <a:r>
              <a:rPr lang="en-US" sz="19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 Strategi </a:t>
            </a:r>
            <a:r>
              <a:rPr lang="en-US" sz="1900" b="1" dirty="0" err="1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Pemasaran</a:t>
            </a:r>
            <a:r>
              <a:rPr lang="en-US" sz="1900" b="1" dirty="0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Dengan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memahami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perubahan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preferensi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konsumen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berkaitan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dengan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elastisitas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harga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perusahaan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dapat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merancang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strategi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pemasaran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lebih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efektif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 Ini dapat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mencakup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peningkatan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penekanan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pada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produk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memiliki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elastisitas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tinggi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selama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periode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tertentu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60565" y="9092627"/>
            <a:ext cx="5693629" cy="9589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54"/>
              </a:lnSpc>
              <a:spcBef>
                <a:spcPct val="0"/>
              </a:spcBef>
            </a:pPr>
            <a:endParaRPr dirty="0"/>
          </a:p>
          <a:p>
            <a:pPr algn="just">
              <a:lnSpc>
                <a:spcPts val="1554"/>
              </a:lnSpc>
              <a:spcBef>
                <a:spcPct val="0"/>
              </a:spcBef>
            </a:pPr>
            <a:endParaRPr dirty="0"/>
          </a:p>
          <a:p>
            <a:pPr algn="just">
              <a:lnSpc>
                <a:spcPts val="1554"/>
              </a:lnSpc>
              <a:spcBef>
                <a:spcPct val="0"/>
              </a:spcBef>
            </a:pPr>
            <a:r>
              <a:rPr lang="en-US" sz="1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Elastisitas</a:t>
            </a:r>
            <a:r>
              <a: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Tinggi: </a:t>
            </a:r>
            <a:r>
              <a:rPr lang="en-US" sz="1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Koefisien</a:t>
            </a:r>
            <a:r>
              <a: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korelasi</a:t>
            </a:r>
            <a:r>
              <a: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kurang</a:t>
            </a:r>
            <a:r>
              <a: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dari</a:t>
            </a:r>
            <a:r>
              <a: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-0.5 (</a:t>
            </a:r>
            <a:r>
              <a:rPr lang="en-US" sz="1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negatif</a:t>
            </a:r>
            <a:r>
              <a: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).</a:t>
            </a:r>
          </a:p>
          <a:p>
            <a:pPr algn="just">
              <a:lnSpc>
                <a:spcPts val="1554"/>
              </a:lnSpc>
              <a:spcBef>
                <a:spcPct val="0"/>
              </a:spcBef>
            </a:pPr>
            <a:r>
              <a:rPr lang="en-US" sz="1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Elastisitas</a:t>
            </a:r>
            <a:r>
              <a: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Sedang: </a:t>
            </a:r>
            <a:r>
              <a:rPr lang="en-US" sz="1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Koefisien</a:t>
            </a:r>
            <a:r>
              <a: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korelasi</a:t>
            </a:r>
            <a:r>
              <a: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antara</a:t>
            </a:r>
            <a:r>
              <a: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-0.5 dan 0.5 (</a:t>
            </a:r>
            <a:r>
              <a:rPr lang="en-US" sz="1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inklusif</a:t>
            </a:r>
            <a:r>
              <a: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).</a:t>
            </a:r>
          </a:p>
          <a:p>
            <a:pPr algn="just">
              <a:lnSpc>
                <a:spcPts val="1554"/>
              </a:lnSpc>
              <a:spcBef>
                <a:spcPct val="0"/>
              </a:spcBef>
            </a:pPr>
            <a:r>
              <a:rPr lang="en-US" sz="1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Elastisitas</a:t>
            </a:r>
            <a:r>
              <a: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Rendah</a:t>
            </a:r>
            <a:r>
              <a: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Koefisien</a:t>
            </a:r>
            <a:r>
              <a: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korelasi</a:t>
            </a:r>
            <a:r>
              <a: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lebih</a:t>
            </a:r>
            <a:r>
              <a: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besar</a:t>
            </a:r>
            <a:r>
              <a: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dari</a:t>
            </a:r>
            <a:r>
              <a:rPr lang="en-US" sz="14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0.5.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698435" y="71051"/>
            <a:ext cx="14742781" cy="84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COHORT CUSTOMER ANALYSIS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C92E5EC-827A-80D4-B086-EB438E178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65" y="1483664"/>
            <a:ext cx="6240236" cy="3799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3F793F-AE84-E90E-C99B-143172BE96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35" y="5850686"/>
            <a:ext cx="6605772" cy="402157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DE8DD536-48E2-D784-87F8-A6D080DE1D7E}"/>
              </a:ext>
            </a:extLst>
          </p:cNvPr>
          <p:cNvSpPr/>
          <p:nvPr/>
        </p:nvSpPr>
        <p:spPr>
          <a:xfrm>
            <a:off x="4666337" y="1483665"/>
            <a:ext cx="1159616" cy="1983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TextBox 20">
            <a:extLst>
              <a:ext uri="{FF2B5EF4-FFF2-40B4-BE49-F238E27FC236}">
                <a16:creationId xmlns:a16="http://schemas.microsoft.com/office/drawing/2014/main" id="{9DB9B172-7C3C-BD97-2872-D68A99506110}"/>
              </a:ext>
            </a:extLst>
          </p:cNvPr>
          <p:cNvSpPr txBox="1"/>
          <p:nvPr/>
        </p:nvSpPr>
        <p:spPr>
          <a:xfrm>
            <a:off x="7752952" y="6895735"/>
            <a:ext cx="7944248" cy="24260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0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Product Cheap dan Moderate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lebih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banyak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Revenuenya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dibandingkan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tipe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produk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lain.</a:t>
            </a:r>
          </a:p>
          <a:p>
            <a:pPr algn="l">
              <a:lnSpc>
                <a:spcPts val="2109"/>
              </a:lnSpc>
              <a:spcBef>
                <a:spcPct val="0"/>
              </a:spcBef>
            </a:pPr>
            <a:endParaRPr lang="en-US" sz="20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10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Jika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dilihat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berdasarkan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tipe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Customer</a:t>
            </a:r>
            <a:r>
              <a:rPr lang="en-US" sz="2000" dirty="0"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000" dirty="0" err="1">
                <a:latin typeface="DM Sans"/>
                <a:ea typeface="DM Sans"/>
                <a:cs typeface="DM Sans"/>
                <a:sym typeface="DM Sans"/>
              </a:rPr>
              <a:t>produk</a:t>
            </a:r>
            <a:r>
              <a:rPr lang="en-US" sz="2000" dirty="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latin typeface="DM Sans"/>
                <a:ea typeface="DM Sans"/>
                <a:cs typeface="DM Sans"/>
                <a:sym typeface="DM Sans"/>
              </a:rPr>
              <a:t>dengan</a:t>
            </a:r>
            <a:r>
              <a:rPr lang="en-US" sz="2000" dirty="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latin typeface="DM Sans"/>
                <a:ea typeface="DM Sans"/>
                <a:cs typeface="DM Sans"/>
                <a:sym typeface="DM Sans"/>
              </a:rPr>
              <a:t>harga</a:t>
            </a:r>
            <a:r>
              <a:rPr lang="en-US" sz="2000" dirty="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CHEAP </a:t>
            </a:r>
            <a:r>
              <a:rPr lang="en-US" sz="2000" b="1" dirty="0" err="1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memiliki</a:t>
            </a:r>
            <a:r>
              <a:rPr lang="en-US" sz="2000" b="1" dirty="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 rata </a:t>
            </a:r>
            <a:r>
              <a:rPr lang="en-US" sz="2000" b="1" dirty="0" err="1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rata</a:t>
            </a:r>
            <a:r>
              <a:rPr lang="en-US" sz="2000" b="1" dirty="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 revenue </a:t>
            </a:r>
            <a:r>
              <a:rPr lang="en-US" sz="2000" b="1" dirty="0" err="1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pertransaksi</a:t>
            </a:r>
            <a:r>
              <a:rPr lang="en-US" sz="2000" b="1" dirty="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lebih</a:t>
            </a:r>
            <a:r>
              <a:rPr lang="en-US" sz="2000" b="1" dirty="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tinggi</a:t>
            </a:r>
            <a:r>
              <a:rPr lang="en-US" sz="2000" b="1" dirty="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rPr>
              <a:t> pada TOP dan Loyal Customer, </a:t>
            </a:r>
          </a:p>
          <a:p>
            <a:pPr algn="l">
              <a:lnSpc>
                <a:spcPts val="2109"/>
              </a:lnSpc>
              <a:spcBef>
                <a:spcPct val="0"/>
              </a:spcBef>
            </a:pPr>
            <a:endParaRPr lang="en-US" sz="2000" dirty="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algn="l">
              <a:lnSpc>
                <a:spcPts val="2109"/>
              </a:lnSpc>
              <a:spcBef>
                <a:spcPct val="0"/>
              </a:spcBef>
            </a:pP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Sedangkan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customer normal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memiliki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rata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rata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revenue per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transaksi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lebih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tinggi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[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ada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kategori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harga</a:t>
            </a:r>
            <a:r>
              <a:rPr lang="en-US" sz="2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moderate.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4682267-496B-6A6B-9B70-1565B961CB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608" y="1148221"/>
            <a:ext cx="9504221" cy="564188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20">
            <a:extLst>
              <a:ext uri="{FF2B5EF4-FFF2-40B4-BE49-F238E27FC236}">
                <a16:creationId xmlns:a16="http://schemas.microsoft.com/office/drawing/2014/main" id="{A0D5DB35-F22A-E53B-351C-EABCF71424FC}"/>
              </a:ext>
            </a:extLst>
          </p:cNvPr>
          <p:cNvSpPr txBox="1"/>
          <p:nvPr/>
        </p:nvSpPr>
        <p:spPr>
          <a:xfrm>
            <a:off x="677197" y="892958"/>
            <a:ext cx="7239000" cy="5409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  <a:spcBef>
                <a:spcPct val="0"/>
              </a:spcBef>
            </a:pP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Rata-rata Revenue Per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Transaksi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Berdasarkan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Kategori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Harga Dan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Tipe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Customer</a:t>
            </a: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D6712E38-A208-FB2D-EBA4-AD23D1D0BF95}"/>
              </a:ext>
            </a:extLst>
          </p:cNvPr>
          <p:cNvSpPr txBox="1"/>
          <p:nvPr/>
        </p:nvSpPr>
        <p:spPr>
          <a:xfrm>
            <a:off x="890771" y="5390894"/>
            <a:ext cx="6240236" cy="5409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09"/>
              </a:lnSpc>
              <a:spcBef>
                <a:spcPct val="0"/>
              </a:spcBef>
            </a:pP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Rata-rata Revenue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Berdasarkan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Kategori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Harga Dan </a:t>
            </a:r>
            <a:r>
              <a:rPr lang="en-US" sz="1900" dirty="0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Tipe</a:t>
            </a:r>
            <a:r>
              <a:rPr lang="en-US" sz="19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Customer</a:t>
            </a:r>
          </a:p>
        </p:txBody>
      </p:sp>
    </p:spTree>
    <p:extLst>
      <p:ext uri="{BB962C8B-B14F-4D97-AF65-F5344CB8AC3E}">
        <p14:creationId xmlns:p14="http://schemas.microsoft.com/office/powerpoint/2010/main" val="1871765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518480" y="262797"/>
            <a:ext cx="5480392" cy="223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>
                <a:solidFill>
                  <a:srgbClr val="FE6D7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KESIMPULAN DAN REKOMENDASI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9525" y="591366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3809" y="59422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70260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0" y="81098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083809" y="81098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083809" y="9193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3321750" y="81193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321750" y="703557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4405559" y="81193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237941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321750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400000">
            <a:off x="0" y="9193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41904" y="262797"/>
            <a:ext cx="11063416" cy="4443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000" dirty="0">
                <a:solidFill>
                  <a:srgbClr val="FE6D73"/>
                </a:solidFill>
                <a:latin typeface="DM Sans Bold"/>
                <a:ea typeface="DM Sans Bold"/>
                <a:cs typeface="DM Sans Bold"/>
                <a:sym typeface="DM Sans Bold"/>
              </a:rPr>
              <a:t>Customer Analysis</a:t>
            </a:r>
          </a:p>
          <a:p>
            <a:pPr algn="l">
              <a:lnSpc>
                <a:spcPts val="2879"/>
              </a:lnSpc>
            </a:pPr>
            <a:endParaRPr lang="en-US" sz="2000" dirty="0">
              <a:solidFill>
                <a:srgbClr val="FE6D73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Perusahaan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perlu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mempertimbangkan</a:t>
            </a:r>
            <a:r>
              <a:rPr lang="en-US" sz="20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strategi </a:t>
            </a:r>
            <a:r>
              <a:rPr lang="en-US" sz="20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retensi</a:t>
            </a:r>
            <a:r>
              <a:rPr lang="en-US" sz="20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0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khusus</a:t>
            </a:r>
            <a:r>
              <a:rPr lang="en-US" sz="20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0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untuk</a:t>
            </a:r>
            <a:r>
              <a:rPr lang="en-US" sz="20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0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kohort</a:t>
            </a:r>
            <a:r>
              <a:rPr lang="en-US" sz="20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yang </a:t>
            </a:r>
            <a:r>
              <a:rPr lang="en-US" sz="20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mengalami</a:t>
            </a:r>
            <a:r>
              <a:rPr lang="en-US" sz="20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0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penurunan</a:t>
            </a:r>
            <a:r>
              <a:rPr lang="en-US" sz="20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retention rate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yaitu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kohort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Februari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hingga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September dan New Customer. Ini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bisa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melibatkan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program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loyalitas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untuk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retained customer,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atau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peningkatan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layanan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pelanggan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untuk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customer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baru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atau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insentif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khusus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untuk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mempertahankan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pelanggan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dalam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jangka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panjang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0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Analisis</a:t>
            </a:r>
            <a:r>
              <a:rPr lang="en-US" sz="20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0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Lebih</a:t>
            </a:r>
            <a:r>
              <a:rPr lang="en-US" sz="20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0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Lanjut</a:t>
            </a:r>
            <a:r>
              <a:rPr lang="en-US" sz="20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pada </a:t>
            </a:r>
            <a:r>
              <a:rPr lang="en-US" sz="20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Kohort</a:t>
            </a:r>
            <a:r>
              <a:rPr lang="en-US" sz="20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0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Juni</a:t>
            </a:r>
            <a:r>
              <a:rPr lang="en-US" sz="20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dan Juli: 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Karena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kohort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Juni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dan Juli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serta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bulan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November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mengalami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peningkatan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retention rate,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perusahaan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harus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memahami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faktor-faktor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apa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berkontribusi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pada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peningkatan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tersebut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Apakah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ada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promosi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tertentu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atau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perubahan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dalam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pengalaman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pelanggan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perlu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ditingkatkan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dan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diterapkan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pada </a:t>
            </a:r>
            <a:r>
              <a:rPr lang="en-US" sz="20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kohort</a:t>
            </a:r>
            <a:r>
              <a:rPr lang="en-US" sz="20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lain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2FCA6E-08C5-A5FE-9F7B-FB86388E0550}"/>
              </a:ext>
            </a:extLst>
          </p:cNvPr>
          <p:cNvSpPr txBox="1"/>
          <p:nvPr/>
        </p:nvSpPr>
        <p:spPr>
          <a:xfrm>
            <a:off x="6643499" y="5372100"/>
            <a:ext cx="105918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000" dirty="0">
                <a:latin typeface="DM Sans" pitchFamily="2" charset="0"/>
              </a:rPr>
              <a:t> Negara yang Harus </a:t>
            </a:r>
            <a:r>
              <a:rPr lang="en-ID" sz="2000" dirty="0" err="1">
                <a:latin typeface="DM Sans" pitchFamily="2" charset="0"/>
              </a:rPr>
              <a:t>Ditingkatkan</a:t>
            </a:r>
            <a:r>
              <a:rPr lang="en-ID" sz="2000" dirty="0">
                <a:latin typeface="DM Sans" pitchFamily="2" charset="0"/>
              </a:rPr>
              <a:t> </a:t>
            </a:r>
            <a:r>
              <a:rPr lang="en-ID" sz="2000" dirty="0" err="1">
                <a:latin typeface="DM Sans" pitchFamily="2" charset="0"/>
              </a:rPr>
              <a:t>Penjualannya</a:t>
            </a:r>
            <a:r>
              <a:rPr lang="en-ID" sz="2000" dirty="0">
                <a:latin typeface="DM Sans" pitchFamily="2" charset="0"/>
              </a:rPr>
              <a:t>:</a:t>
            </a:r>
          </a:p>
          <a:p>
            <a:endParaRPr lang="en-ID" sz="2000" dirty="0">
              <a:latin typeface="DM Sans" pitchFamily="2" charset="0"/>
            </a:endParaRPr>
          </a:p>
          <a:p>
            <a:r>
              <a:rPr lang="en-ID" sz="2000" b="1" dirty="0">
                <a:latin typeface="DM Sans" pitchFamily="2" charset="0"/>
              </a:rPr>
              <a:t>United Kingdom: </a:t>
            </a:r>
            <a:r>
              <a:rPr lang="en-ID" sz="2000" dirty="0">
                <a:latin typeface="DM Sans" pitchFamily="2" charset="0"/>
              </a:rPr>
              <a:t>Negara </a:t>
            </a:r>
            <a:r>
              <a:rPr lang="en-ID" sz="2000" dirty="0" err="1">
                <a:latin typeface="DM Sans" pitchFamily="2" charset="0"/>
              </a:rPr>
              <a:t>ini</a:t>
            </a:r>
            <a:r>
              <a:rPr lang="en-ID" sz="2000" dirty="0">
                <a:latin typeface="DM Sans" pitchFamily="2" charset="0"/>
              </a:rPr>
              <a:t> </a:t>
            </a:r>
            <a:r>
              <a:rPr lang="en-ID" sz="2000" dirty="0" err="1">
                <a:latin typeface="DM Sans" pitchFamily="2" charset="0"/>
              </a:rPr>
              <a:t>menjadi</a:t>
            </a:r>
            <a:r>
              <a:rPr lang="en-ID" sz="2000" dirty="0">
                <a:latin typeface="DM Sans" pitchFamily="2" charset="0"/>
              </a:rPr>
              <a:t> </a:t>
            </a:r>
            <a:r>
              <a:rPr lang="en-ID" sz="2000" dirty="0" err="1">
                <a:latin typeface="DM Sans" pitchFamily="2" charset="0"/>
              </a:rPr>
              <a:t>fokus</a:t>
            </a:r>
            <a:r>
              <a:rPr lang="en-ID" sz="2000" dirty="0">
                <a:latin typeface="DM Sans" pitchFamily="2" charset="0"/>
              </a:rPr>
              <a:t> </a:t>
            </a:r>
            <a:r>
              <a:rPr lang="en-ID" sz="2000" dirty="0" err="1">
                <a:latin typeface="DM Sans" pitchFamily="2" charset="0"/>
              </a:rPr>
              <a:t>utama</a:t>
            </a:r>
            <a:r>
              <a:rPr lang="en-ID" sz="2000" dirty="0">
                <a:latin typeface="DM Sans" pitchFamily="2" charset="0"/>
              </a:rPr>
              <a:t> </a:t>
            </a:r>
            <a:r>
              <a:rPr lang="en-ID" sz="2000" dirty="0" err="1">
                <a:latin typeface="DM Sans" pitchFamily="2" charset="0"/>
              </a:rPr>
              <a:t>untuk</a:t>
            </a:r>
            <a:r>
              <a:rPr lang="en-ID" sz="2000" dirty="0">
                <a:latin typeface="DM Sans" pitchFamily="2" charset="0"/>
              </a:rPr>
              <a:t> </a:t>
            </a:r>
            <a:r>
              <a:rPr lang="en-ID" sz="2000" dirty="0" err="1">
                <a:latin typeface="DM Sans" pitchFamily="2" charset="0"/>
              </a:rPr>
              <a:t>peningkatan</a:t>
            </a:r>
            <a:r>
              <a:rPr lang="en-ID" sz="2000" dirty="0">
                <a:latin typeface="DM Sans" pitchFamily="2" charset="0"/>
              </a:rPr>
              <a:t> </a:t>
            </a:r>
            <a:r>
              <a:rPr lang="en-ID" sz="2000" dirty="0" err="1">
                <a:latin typeface="DM Sans" pitchFamily="2" charset="0"/>
              </a:rPr>
              <a:t>penjualan</a:t>
            </a:r>
            <a:r>
              <a:rPr lang="en-ID" sz="2000" dirty="0">
                <a:latin typeface="DM Sans" pitchFamily="2" charset="0"/>
              </a:rPr>
              <a:t> </a:t>
            </a:r>
            <a:r>
              <a:rPr lang="en-ID" sz="2000" dirty="0" err="1">
                <a:latin typeface="DM Sans" pitchFamily="2" charset="0"/>
              </a:rPr>
              <a:t>kategori</a:t>
            </a:r>
            <a:r>
              <a:rPr lang="en-ID" sz="2000" dirty="0">
                <a:latin typeface="DM Sans" pitchFamily="2" charset="0"/>
              </a:rPr>
              <a:t> Moderate dan Cheap. </a:t>
            </a:r>
            <a:r>
              <a:rPr lang="en-ID" sz="2000" dirty="0" err="1">
                <a:latin typeface="DM Sans" pitchFamily="2" charset="0"/>
              </a:rPr>
              <a:t>Berdasarkan</a:t>
            </a:r>
            <a:r>
              <a:rPr lang="en-ID" sz="2000" dirty="0">
                <a:latin typeface="DM Sans" pitchFamily="2" charset="0"/>
              </a:rPr>
              <a:t> Top 5 Countries - Moderate dan Cheap, United Kingdom </a:t>
            </a:r>
            <a:r>
              <a:rPr lang="en-ID" sz="2000" dirty="0" err="1">
                <a:latin typeface="DM Sans" pitchFamily="2" charset="0"/>
              </a:rPr>
              <a:t>memiliki</a:t>
            </a:r>
            <a:r>
              <a:rPr lang="en-ID" sz="2000" dirty="0">
                <a:latin typeface="DM Sans" pitchFamily="2" charset="0"/>
              </a:rPr>
              <a:t> </a:t>
            </a:r>
            <a:r>
              <a:rPr lang="en-ID" sz="2000" dirty="0" err="1">
                <a:latin typeface="DM Sans" pitchFamily="2" charset="0"/>
              </a:rPr>
              <a:t>jumlah</a:t>
            </a:r>
            <a:r>
              <a:rPr lang="en-ID" sz="2000" dirty="0">
                <a:latin typeface="DM Sans" pitchFamily="2" charset="0"/>
              </a:rPr>
              <a:t> </a:t>
            </a:r>
            <a:r>
              <a:rPr lang="en-ID" sz="2000" dirty="0" err="1">
                <a:latin typeface="DM Sans" pitchFamily="2" charset="0"/>
              </a:rPr>
              <a:t>pelanggan</a:t>
            </a:r>
            <a:r>
              <a:rPr lang="en-ID" sz="2000" dirty="0">
                <a:latin typeface="DM Sans" pitchFamily="2" charset="0"/>
              </a:rPr>
              <a:t> yang </a:t>
            </a:r>
            <a:r>
              <a:rPr lang="en-ID" sz="2000" dirty="0" err="1">
                <a:latin typeface="DM Sans" pitchFamily="2" charset="0"/>
              </a:rPr>
              <a:t>signifikan</a:t>
            </a:r>
            <a:r>
              <a:rPr lang="en-ID" sz="2000" dirty="0">
                <a:latin typeface="DM Sans" pitchFamily="2" charset="0"/>
              </a:rPr>
              <a:t>. Strategi </a:t>
            </a:r>
            <a:r>
              <a:rPr lang="en-ID" sz="2000" dirty="0" err="1">
                <a:latin typeface="DM Sans" pitchFamily="2" charset="0"/>
              </a:rPr>
              <a:t>penjualan</a:t>
            </a:r>
            <a:r>
              <a:rPr lang="en-ID" sz="2000" dirty="0">
                <a:latin typeface="DM Sans" pitchFamily="2" charset="0"/>
              </a:rPr>
              <a:t> yang </a:t>
            </a:r>
            <a:r>
              <a:rPr lang="en-ID" sz="2000" dirty="0" err="1">
                <a:latin typeface="DM Sans" pitchFamily="2" charset="0"/>
              </a:rPr>
              <a:t>ditujukan</a:t>
            </a:r>
            <a:r>
              <a:rPr lang="en-ID" sz="2000" dirty="0">
                <a:latin typeface="DM Sans" pitchFamily="2" charset="0"/>
              </a:rPr>
              <a:t> </a:t>
            </a:r>
            <a:r>
              <a:rPr lang="en-ID" sz="2000" dirty="0" err="1">
                <a:latin typeface="DM Sans" pitchFamily="2" charset="0"/>
              </a:rPr>
              <a:t>kepada</a:t>
            </a:r>
            <a:r>
              <a:rPr lang="en-ID" sz="2000" dirty="0">
                <a:latin typeface="DM Sans" pitchFamily="2" charset="0"/>
              </a:rPr>
              <a:t> </a:t>
            </a:r>
            <a:r>
              <a:rPr lang="en-ID" sz="2000" dirty="0" err="1">
                <a:latin typeface="DM Sans" pitchFamily="2" charset="0"/>
              </a:rPr>
              <a:t>pelanggan</a:t>
            </a:r>
            <a:r>
              <a:rPr lang="en-ID" sz="2000" dirty="0">
                <a:latin typeface="DM Sans" pitchFamily="2" charset="0"/>
              </a:rPr>
              <a:t> di United Kingdom </a:t>
            </a:r>
            <a:r>
              <a:rPr lang="en-ID" sz="2000" dirty="0" err="1">
                <a:latin typeface="DM Sans" pitchFamily="2" charset="0"/>
              </a:rPr>
              <a:t>dapat</a:t>
            </a:r>
            <a:r>
              <a:rPr lang="en-ID" sz="2000" dirty="0">
                <a:latin typeface="DM Sans" pitchFamily="2" charset="0"/>
              </a:rPr>
              <a:t> </a:t>
            </a:r>
            <a:r>
              <a:rPr lang="en-ID" sz="2000" dirty="0" err="1">
                <a:latin typeface="DM Sans" pitchFamily="2" charset="0"/>
              </a:rPr>
              <a:t>berkontribusi</a:t>
            </a:r>
            <a:r>
              <a:rPr lang="en-ID" sz="2000" dirty="0">
                <a:latin typeface="DM Sans" pitchFamily="2" charset="0"/>
              </a:rPr>
              <a:t> </a:t>
            </a:r>
            <a:r>
              <a:rPr lang="en-ID" sz="2000" dirty="0" err="1">
                <a:latin typeface="DM Sans" pitchFamily="2" charset="0"/>
              </a:rPr>
              <a:t>positif</a:t>
            </a:r>
            <a:r>
              <a:rPr lang="en-ID" sz="2000" dirty="0">
                <a:latin typeface="DM Sans" pitchFamily="2" charset="0"/>
              </a:rPr>
              <a:t> </a:t>
            </a:r>
            <a:r>
              <a:rPr lang="en-ID" sz="2000" dirty="0" err="1">
                <a:latin typeface="DM Sans" pitchFamily="2" charset="0"/>
              </a:rPr>
              <a:t>terhadap</a:t>
            </a:r>
            <a:r>
              <a:rPr lang="en-ID" sz="2000" dirty="0">
                <a:latin typeface="DM Sans" pitchFamily="2" charset="0"/>
              </a:rPr>
              <a:t> </a:t>
            </a:r>
            <a:r>
              <a:rPr lang="en-ID" sz="2000" dirty="0" err="1">
                <a:latin typeface="DM Sans" pitchFamily="2" charset="0"/>
              </a:rPr>
              <a:t>peningkatan</a:t>
            </a:r>
            <a:r>
              <a:rPr lang="en-ID" sz="2000" dirty="0">
                <a:latin typeface="DM Sans" pitchFamily="2" charset="0"/>
              </a:rPr>
              <a:t> average basket size </a:t>
            </a:r>
            <a:r>
              <a:rPr lang="en-ID" sz="2000" dirty="0" err="1">
                <a:latin typeface="DM Sans" pitchFamily="2" charset="0"/>
              </a:rPr>
              <a:t>harian</a:t>
            </a:r>
            <a:r>
              <a:rPr lang="en-ID" sz="2000" dirty="0">
                <a:latin typeface="DM Sans" pitchFamily="2" charset="0"/>
              </a:rPr>
              <a:t>.</a:t>
            </a:r>
          </a:p>
          <a:p>
            <a:endParaRPr lang="en-ID" sz="2000" dirty="0">
              <a:latin typeface="DM Sans" pitchFamily="2" charset="0"/>
            </a:endParaRPr>
          </a:p>
          <a:p>
            <a:r>
              <a:rPr lang="en-ID" sz="2000" b="1" dirty="0">
                <a:latin typeface="DM Sans" pitchFamily="2" charset="0"/>
              </a:rPr>
              <a:t>Negara Lain: </a:t>
            </a:r>
            <a:r>
              <a:rPr lang="en-ID" sz="2000" dirty="0" err="1">
                <a:latin typeface="DM Sans" pitchFamily="2" charset="0"/>
              </a:rPr>
              <a:t>Selain</a:t>
            </a:r>
            <a:r>
              <a:rPr lang="en-ID" sz="2000" dirty="0">
                <a:latin typeface="DM Sans" pitchFamily="2" charset="0"/>
              </a:rPr>
              <a:t> United Kingdom, </a:t>
            </a:r>
            <a:r>
              <a:rPr lang="en-ID" sz="2000" dirty="0" err="1">
                <a:latin typeface="DM Sans" pitchFamily="2" charset="0"/>
              </a:rPr>
              <a:t>perlu</a:t>
            </a:r>
            <a:r>
              <a:rPr lang="en-ID" sz="2000" dirty="0">
                <a:latin typeface="DM Sans" pitchFamily="2" charset="0"/>
              </a:rPr>
              <a:t> juga </a:t>
            </a:r>
            <a:r>
              <a:rPr lang="en-ID" sz="2000" dirty="0" err="1">
                <a:latin typeface="DM Sans" pitchFamily="2" charset="0"/>
              </a:rPr>
              <a:t>mempertimbangkan</a:t>
            </a:r>
            <a:r>
              <a:rPr lang="en-ID" sz="2000" dirty="0">
                <a:latin typeface="DM Sans" pitchFamily="2" charset="0"/>
              </a:rPr>
              <a:t> </a:t>
            </a:r>
            <a:r>
              <a:rPr lang="en-ID" sz="2000" dirty="0" err="1">
                <a:latin typeface="DM Sans" pitchFamily="2" charset="0"/>
              </a:rPr>
              <a:t>peningkatan</a:t>
            </a:r>
            <a:r>
              <a:rPr lang="en-ID" sz="2000" dirty="0">
                <a:latin typeface="DM Sans" pitchFamily="2" charset="0"/>
              </a:rPr>
              <a:t> </a:t>
            </a:r>
            <a:r>
              <a:rPr lang="en-ID" sz="2000" dirty="0" err="1">
                <a:latin typeface="DM Sans" pitchFamily="2" charset="0"/>
              </a:rPr>
              <a:t>penjualan</a:t>
            </a:r>
            <a:r>
              <a:rPr lang="en-ID" sz="2000" dirty="0">
                <a:latin typeface="DM Sans" pitchFamily="2" charset="0"/>
              </a:rPr>
              <a:t> di negara-negara lain yang </a:t>
            </a:r>
            <a:r>
              <a:rPr lang="en-ID" sz="2000" dirty="0" err="1">
                <a:latin typeface="DM Sans" pitchFamily="2" charset="0"/>
              </a:rPr>
              <a:t>tercantum</a:t>
            </a:r>
            <a:r>
              <a:rPr lang="en-ID" sz="2000" dirty="0">
                <a:latin typeface="DM Sans" pitchFamily="2" charset="0"/>
              </a:rPr>
              <a:t> </a:t>
            </a:r>
            <a:r>
              <a:rPr lang="en-ID" sz="2000" dirty="0" err="1">
                <a:latin typeface="DM Sans" pitchFamily="2" charset="0"/>
              </a:rPr>
              <a:t>dalam</a:t>
            </a:r>
            <a:r>
              <a:rPr lang="en-ID" sz="2000" dirty="0">
                <a:latin typeface="DM Sans" pitchFamily="2" charset="0"/>
              </a:rPr>
              <a:t> Top 5 Countries - Moderate dan Cheap, </a:t>
            </a:r>
            <a:r>
              <a:rPr lang="en-ID" sz="2000" dirty="0" err="1">
                <a:latin typeface="DM Sans" pitchFamily="2" charset="0"/>
              </a:rPr>
              <a:t>seperti</a:t>
            </a:r>
            <a:r>
              <a:rPr lang="en-ID" sz="2000" dirty="0">
                <a:latin typeface="DM Sans" pitchFamily="2" charset="0"/>
              </a:rPr>
              <a:t> Germany dan </a:t>
            </a:r>
            <a:r>
              <a:rPr lang="en-ID" sz="2000" dirty="0" err="1">
                <a:latin typeface="DM Sans" pitchFamily="2" charset="0"/>
              </a:rPr>
              <a:t>france</a:t>
            </a:r>
            <a:r>
              <a:rPr lang="en-ID" sz="2000" dirty="0">
                <a:latin typeface="DM Sans" pitchFamily="2" charset="0"/>
              </a:rPr>
              <a:t>. </a:t>
            </a:r>
            <a:r>
              <a:rPr lang="en-ID" sz="2000" dirty="0" err="1">
                <a:latin typeface="DM Sans" pitchFamily="2" charset="0"/>
              </a:rPr>
              <a:t>Menyesuaikan</a:t>
            </a:r>
            <a:r>
              <a:rPr lang="en-ID" sz="2000" dirty="0">
                <a:latin typeface="DM Sans" pitchFamily="2" charset="0"/>
              </a:rPr>
              <a:t> strategi </a:t>
            </a:r>
            <a:r>
              <a:rPr lang="en-ID" sz="2000" dirty="0" err="1">
                <a:latin typeface="DM Sans" pitchFamily="2" charset="0"/>
              </a:rPr>
              <a:t>pemasaran</a:t>
            </a:r>
            <a:r>
              <a:rPr lang="en-ID" sz="2000" dirty="0">
                <a:latin typeface="DM Sans" pitchFamily="2" charset="0"/>
              </a:rPr>
              <a:t> dan </a:t>
            </a:r>
            <a:r>
              <a:rPr lang="en-ID" sz="2000" dirty="0" err="1">
                <a:latin typeface="DM Sans" pitchFamily="2" charset="0"/>
              </a:rPr>
              <a:t>penjualan</a:t>
            </a:r>
            <a:r>
              <a:rPr lang="en-ID" sz="2000" dirty="0">
                <a:latin typeface="DM Sans" pitchFamily="2" charset="0"/>
              </a:rPr>
              <a:t> </a:t>
            </a:r>
            <a:r>
              <a:rPr lang="en-ID" sz="2000" dirty="0" err="1">
                <a:latin typeface="DM Sans" pitchFamily="2" charset="0"/>
              </a:rPr>
              <a:t>untuk</a:t>
            </a:r>
            <a:r>
              <a:rPr lang="en-ID" sz="2000" dirty="0">
                <a:latin typeface="DM Sans" pitchFamily="2" charset="0"/>
              </a:rPr>
              <a:t> </a:t>
            </a:r>
            <a:r>
              <a:rPr lang="en-ID" sz="2000" dirty="0" err="1">
                <a:latin typeface="DM Sans" pitchFamily="2" charset="0"/>
              </a:rPr>
              <a:t>mencapai</a:t>
            </a:r>
            <a:r>
              <a:rPr lang="en-ID" sz="2000" dirty="0">
                <a:latin typeface="DM Sans" pitchFamily="2" charset="0"/>
              </a:rPr>
              <a:t> target </a:t>
            </a:r>
            <a:r>
              <a:rPr lang="en-ID" sz="2000" dirty="0" err="1">
                <a:latin typeface="DM Sans" pitchFamily="2" charset="0"/>
              </a:rPr>
              <a:t>peningkatan</a:t>
            </a:r>
            <a:r>
              <a:rPr lang="en-ID" sz="2000" dirty="0">
                <a:latin typeface="DM Sans" pitchFamily="2" charset="0"/>
              </a:rPr>
              <a:t> average basket size </a:t>
            </a:r>
            <a:r>
              <a:rPr lang="en-ID" sz="2000" dirty="0" err="1">
                <a:latin typeface="DM Sans" pitchFamily="2" charset="0"/>
              </a:rPr>
              <a:t>harian</a:t>
            </a:r>
            <a:r>
              <a:rPr lang="en-ID" sz="2000" dirty="0">
                <a:latin typeface="DM Sans" pitchFamily="2" charset="0"/>
              </a:rPr>
              <a:t> di negara-negara </a:t>
            </a:r>
            <a:r>
              <a:rPr lang="en-ID" sz="2000" dirty="0" err="1">
                <a:latin typeface="DM Sans" pitchFamily="2" charset="0"/>
              </a:rPr>
              <a:t>ini</a:t>
            </a:r>
            <a:r>
              <a:rPr lang="en-ID" sz="2000" dirty="0">
                <a:latin typeface="DM Sans" pitchFamily="2" charset="0"/>
              </a:rPr>
              <a:t> juga </a:t>
            </a:r>
            <a:r>
              <a:rPr lang="en-ID" sz="2000" dirty="0" err="1">
                <a:latin typeface="DM Sans" pitchFamily="2" charset="0"/>
              </a:rPr>
              <a:t>merupakan</a:t>
            </a:r>
            <a:r>
              <a:rPr lang="en-ID" sz="2000" dirty="0">
                <a:latin typeface="DM Sans" pitchFamily="2" charset="0"/>
              </a:rPr>
              <a:t> </a:t>
            </a:r>
            <a:r>
              <a:rPr lang="en-ID" sz="2000" dirty="0" err="1">
                <a:latin typeface="DM Sans" pitchFamily="2" charset="0"/>
              </a:rPr>
              <a:t>langkah</a:t>
            </a:r>
            <a:r>
              <a:rPr lang="en-ID" sz="2000" dirty="0">
                <a:latin typeface="DM Sans" pitchFamily="2" charset="0"/>
              </a:rPr>
              <a:t> yang </a:t>
            </a:r>
            <a:r>
              <a:rPr lang="en-ID" sz="2000" dirty="0" err="1">
                <a:latin typeface="DM Sans" pitchFamily="2" charset="0"/>
              </a:rPr>
              <a:t>penting</a:t>
            </a:r>
            <a:r>
              <a:rPr lang="en-ID" sz="2000" dirty="0">
                <a:latin typeface="DM Sans" pitchFamily="2" charset="0"/>
              </a:rPr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077" y="3915312"/>
            <a:ext cx="12537231" cy="171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8"/>
              </a:lnSpc>
            </a:pPr>
            <a:r>
              <a:rPr lang="en-US" sz="6008" spc="408">
                <a:solidFill>
                  <a:srgbClr val="000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KESIMPULAN DAN REKOMENDASI</a:t>
            </a:r>
          </a:p>
        </p:txBody>
      </p:sp>
      <p:sp>
        <p:nvSpPr>
          <p:cNvPr id="4" name="Freeform 4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81521" y="3996261"/>
            <a:ext cx="6046286" cy="1027869"/>
            <a:chOff x="0" y="0"/>
            <a:chExt cx="1592438" cy="2707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92438" cy="270714"/>
            </a:xfrm>
            <a:custGeom>
              <a:avLst/>
              <a:gdLst/>
              <a:ahLst/>
              <a:cxnLst/>
              <a:rect l="l" t="t" r="r" b="b"/>
              <a:pathLst>
                <a:path w="1592438" h="270714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227C9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481521" y="6015146"/>
            <a:ext cx="6046286" cy="1027869"/>
            <a:chOff x="0" y="0"/>
            <a:chExt cx="1592438" cy="27071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92438" cy="270714"/>
            </a:xfrm>
            <a:custGeom>
              <a:avLst/>
              <a:gdLst/>
              <a:ahLst/>
              <a:cxnLst/>
              <a:rect l="l" t="t" r="r" b="b"/>
              <a:pathLst>
                <a:path w="1592438" h="270714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227C9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10800000">
            <a:off x="9525" y="824316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83809" y="82717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0" y="93555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321750" y="938412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7204191" y="813748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7204191" y="922129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120382" y="705368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20382" y="813748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5400000">
            <a:off x="15036573" y="922129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5400000" flipH="1" flipV="1">
            <a:off x="12770705" y="813748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10800000" flipH="1" flipV="1">
            <a:off x="12770705" y="922129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1083809" y="1083809"/>
                </a:moveTo>
                <a:lnTo>
                  <a:pt x="0" y="1083809"/>
                </a:lnTo>
                <a:lnTo>
                  <a:pt x="0" y="0"/>
                </a:lnTo>
                <a:lnTo>
                  <a:pt x="1083809" y="0"/>
                </a:lnTo>
                <a:lnTo>
                  <a:pt x="1083809" y="108380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2481521" y="1977377"/>
            <a:ext cx="6046286" cy="1027869"/>
            <a:chOff x="0" y="0"/>
            <a:chExt cx="1592438" cy="27071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92438" cy="270714"/>
            </a:xfrm>
            <a:custGeom>
              <a:avLst/>
              <a:gdLst/>
              <a:ahLst/>
              <a:cxnLst/>
              <a:rect l="l" t="t" r="r" b="b"/>
              <a:pathLst>
                <a:path w="1592438" h="270714">
                  <a:moveTo>
                    <a:pt x="65303" y="0"/>
                  </a:moveTo>
                  <a:lnTo>
                    <a:pt x="1527135" y="0"/>
                  </a:lnTo>
                  <a:cubicBezTo>
                    <a:pt x="1544454" y="0"/>
                    <a:pt x="1561064" y="6880"/>
                    <a:pt x="1573311" y="19127"/>
                  </a:cubicBezTo>
                  <a:cubicBezTo>
                    <a:pt x="1585557" y="31373"/>
                    <a:pt x="1592438" y="47983"/>
                    <a:pt x="1592438" y="65303"/>
                  </a:cubicBezTo>
                  <a:lnTo>
                    <a:pt x="1592438" y="205412"/>
                  </a:lnTo>
                  <a:cubicBezTo>
                    <a:pt x="1592438" y="241477"/>
                    <a:pt x="1563201" y="270714"/>
                    <a:pt x="1527135" y="270714"/>
                  </a:cubicBezTo>
                  <a:lnTo>
                    <a:pt x="65303" y="270714"/>
                  </a:lnTo>
                  <a:cubicBezTo>
                    <a:pt x="47983" y="270714"/>
                    <a:pt x="31373" y="263834"/>
                    <a:pt x="19127" y="251588"/>
                  </a:cubicBezTo>
                  <a:cubicBezTo>
                    <a:pt x="6880" y="239341"/>
                    <a:pt x="0" y="222731"/>
                    <a:pt x="0" y="205412"/>
                  </a:cubicBezTo>
                  <a:lnTo>
                    <a:pt x="0" y="65303"/>
                  </a:lnTo>
                  <a:cubicBezTo>
                    <a:pt x="0" y="47983"/>
                    <a:pt x="6880" y="31373"/>
                    <a:pt x="19127" y="19127"/>
                  </a:cubicBezTo>
                  <a:cubicBezTo>
                    <a:pt x="31373" y="6880"/>
                    <a:pt x="47983" y="0"/>
                    <a:pt x="65303" y="0"/>
                  </a:cubicBezTo>
                  <a:close/>
                </a:path>
              </a:pathLst>
            </a:custGeom>
            <a:solidFill>
              <a:srgbClr val="227C9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19050"/>
              <a:ext cx="1592438" cy="2516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825091" y="2178574"/>
            <a:ext cx="5702716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4000" dirty="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01 – SALES TREND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825091" y="4197458"/>
            <a:ext cx="5702716" cy="61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02 - PRODUCT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825091" y="6216342"/>
            <a:ext cx="5702716" cy="61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4000">
                <a:solidFill>
                  <a:srgbClr val="FFFFF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03 - CUSTOMER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527807" y="1629350"/>
            <a:ext cx="8932259" cy="596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3"/>
              </a:lnSpc>
            </a:pPr>
            <a:r>
              <a:rPr lang="en-US" sz="3381" dirty="0">
                <a:solidFill>
                  <a:srgbClr val="227C9D"/>
                </a:solidFill>
                <a:latin typeface="DM Sans Bold"/>
                <a:ea typeface="DM Sans Bold"/>
                <a:cs typeface="DM Sans Bold"/>
                <a:sym typeface="DM Sans Bold"/>
              </a:rPr>
              <a:t>   Crucial Question</a:t>
            </a:r>
          </a:p>
          <a:p>
            <a:pPr algn="l">
              <a:lnSpc>
                <a:spcPts val="3753"/>
              </a:lnSpc>
            </a:pPr>
            <a:endParaRPr lang="en-US" sz="3381" dirty="0">
              <a:solidFill>
                <a:srgbClr val="227C9D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665719" lvl="1" indent="-332860" algn="just">
              <a:lnSpc>
                <a:spcPts val="3854"/>
              </a:lnSpc>
              <a:buAutoNum type="arabicPeriod"/>
            </a:pPr>
            <a:r>
              <a:rPr lang="en-US" sz="30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How was the </a:t>
            </a:r>
            <a:r>
              <a:rPr lang="en-US" sz="3083" b="1" dirty="0">
                <a:solidFill>
                  <a:schemeClr val="accent6">
                    <a:lumMod val="75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sales trend </a:t>
            </a:r>
            <a:r>
              <a:rPr lang="en-US" sz="30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over the months?</a:t>
            </a:r>
          </a:p>
          <a:p>
            <a:pPr marL="665719" lvl="1" indent="-332860" algn="just">
              <a:lnSpc>
                <a:spcPts val="3854"/>
              </a:lnSpc>
              <a:buAutoNum type="arabicPeriod"/>
            </a:pPr>
            <a:r>
              <a:rPr lang="en-US" sz="30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What are the </a:t>
            </a:r>
            <a:r>
              <a:rPr lang="en-US" sz="3083" b="1" dirty="0">
                <a:solidFill>
                  <a:schemeClr val="accent6">
                    <a:lumMod val="75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most frequently </a:t>
            </a:r>
            <a:r>
              <a:rPr lang="en-US" sz="30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purchased products?</a:t>
            </a:r>
          </a:p>
          <a:p>
            <a:pPr marL="665719" lvl="1" indent="-332860" algn="just">
              <a:lnSpc>
                <a:spcPts val="3854"/>
              </a:lnSpc>
              <a:buAutoNum type="arabicPeriod"/>
            </a:pPr>
            <a:r>
              <a:rPr lang="en-US" sz="30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How many products does the customer </a:t>
            </a:r>
            <a:r>
              <a:rPr lang="en-US" sz="3083" b="1" dirty="0">
                <a:solidFill>
                  <a:schemeClr val="accent6">
                    <a:lumMod val="75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purchase in each transaction</a:t>
            </a:r>
            <a:r>
              <a:rPr lang="en-US" sz="30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?</a:t>
            </a:r>
          </a:p>
          <a:p>
            <a:pPr marL="665719" lvl="1" indent="-332860" algn="just">
              <a:lnSpc>
                <a:spcPts val="3854"/>
              </a:lnSpc>
              <a:buAutoNum type="arabicPeriod"/>
            </a:pPr>
            <a:r>
              <a:rPr lang="en-US" sz="30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What are the </a:t>
            </a:r>
            <a:r>
              <a:rPr lang="en-US" sz="3083" b="1" dirty="0">
                <a:solidFill>
                  <a:schemeClr val="accent6">
                    <a:lumMod val="75000"/>
                  </a:schemeClr>
                </a:solidFill>
                <a:latin typeface="DM Sans"/>
                <a:ea typeface="DM Sans"/>
                <a:cs typeface="DM Sans"/>
                <a:sym typeface="DM Sans"/>
              </a:rPr>
              <a:t>most profitable </a:t>
            </a:r>
            <a:r>
              <a:rPr lang="en-US" sz="30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segment customers?</a:t>
            </a:r>
          </a:p>
          <a:p>
            <a:pPr marL="665719" lvl="1" indent="-332860" algn="just">
              <a:lnSpc>
                <a:spcPts val="3854"/>
              </a:lnSpc>
              <a:buAutoNum type="arabicPeriod"/>
            </a:pPr>
            <a:r>
              <a:rPr lang="en-US" sz="3083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Based on your findings, what strategy could you recommend to the business to gain more profit?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077" y="3915312"/>
            <a:ext cx="12537231" cy="171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8"/>
              </a:lnSpc>
            </a:pPr>
            <a:r>
              <a:rPr lang="en-US" sz="6008" spc="408">
                <a:solidFill>
                  <a:srgbClr val="000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PERFORMANCE </a:t>
            </a:r>
          </a:p>
          <a:p>
            <a:pPr algn="ctr">
              <a:lnSpc>
                <a:spcPts val="6368"/>
              </a:lnSpc>
            </a:pPr>
            <a:r>
              <a:rPr lang="en-US" sz="6008" spc="408">
                <a:solidFill>
                  <a:srgbClr val="000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SALES TRANSACTION</a:t>
            </a:r>
          </a:p>
        </p:txBody>
      </p:sp>
      <p:sp>
        <p:nvSpPr>
          <p:cNvPr id="4" name="Freeform 4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0" y="-162415"/>
            <a:ext cx="8362699" cy="10798442"/>
            <a:chOff x="0" y="0"/>
            <a:chExt cx="2202522" cy="28440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2522" cy="2844034"/>
            </a:xfrm>
            <a:custGeom>
              <a:avLst/>
              <a:gdLst/>
              <a:ahLst/>
              <a:cxnLst/>
              <a:rect l="l" t="t" r="r" b="b"/>
              <a:pathLst>
                <a:path w="2202522" h="2844034">
                  <a:moveTo>
                    <a:pt x="0" y="0"/>
                  </a:moveTo>
                  <a:lnTo>
                    <a:pt x="2202522" y="0"/>
                  </a:lnTo>
                  <a:lnTo>
                    <a:pt x="2202522" y="2844034"/>
                  </a:lnTo>
                  <a:lnTo>
                    <a:pt x="0" y="2844034"/>
                  </a:lnTo>
                  <a:close/>
                </a:path>
              </a:pathLst>
            </a:custGeom>
            <a:solidFill>
              <a:srgbClr val="8CA9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02522" cy="2882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44507" y="844627"/>
            <a:ext cx="6873686" cy="4569439"/>
          </a:xfrm>
          <a:custGeom>
            <a:avLst/>
            <a:gdLst/>
            <a:ahLst/>
            <a:cxnLst/>
            <a:rect l="l" t="t" r="r" b="b"/>
            <a:pathLst>
              <a:path w="6873686" h="4569439">
                <a:moveTo>
                  <a:pt x="0" y="0"/>
                </a:moveTo>
                <a:lnTo>
                  <a:pt x="6873685" y="0"/>
                </a:lnTo>
                <a:lnTo>
                  <a:pt x="6873685" y="4569439"/>
                </a:lnTo>
                <a:lnTo>
                  <a:pt x="0" y="45694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4507" y="5528366"/>
            <a:ext cx="6873686" cy="4559077"/>
          </a:xfrm>
          <a:custGeom>
            <a:avLst/>
            <a:gdLst/>
            <a:ahLst/>
            <a:cxnLst/>
            <a:rect l="l" t="t" r="r" b="b"/>
            <a:pathLst>
              <a:path w="6873686" h="4559077">
                <a:moveTo>
                  <a:pt x="0" y="0"/>
                </a:moveTo>
                <a:lnTo>
                  <a:pt x="6873685" y="0"/>
                </a:lnTo>
                <a:lnTo>
                  <a:pt x="6873685" y="4559077"/>
                </a:lnTo>
                <a:lnTo>
                  <a:pt x="0" y="45590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7862902" y="5322043"/>
            <a:ext cx="10530317" cy="206323"/>
            <a:chOff x="0" y="0"/>
            <a:chExt cx="2773417" cy="543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73417" cy="54340"/>
            </a:xfrm>
            <a:custGeom>
              <a:avLst/>
              <a:gdLst/>
              <a:ahLst/>
              <a:cxnLst/>
              <a:rect l="l" t="t" r="r" b="b"/>
              <a:pathLst>
                <a:path w="2773417" h="54340">
                  <a:moveTo>
                    <a:pt x="0" y="0"/>
                  </a:moveTo>
                  <a:lnTo>
                    <a:pt x="2773417" y="0"/>
                  </a:lnTo>
                  <a:lnTo>
                    <a:pt x="2773417" y="54340"/>
                  </a:lnTo>
                  <a:lnTo>
                    <a:pt x="0" y="54340"/>
                  </a:lnTo>
                  <a:close/>
                </a:path>
              </a:pathLst>
            </a:custGeom>
            <a:solidFill>
              <a:srgbClr val="8CA9A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773417" cy="924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9779006" y="716364"/>
            <a:ext cx="8223080" cy="4032808"/>
          </a:xfrm>
          <a:custGeom>
            <a:avLst/>
            <a:gdLst/>
            <a:ahLst/>
            <a:cxnLst/>
            <a:rect l="l" t="t" r="r" b="b"/>
            <a:pathLst>
              <a:path w="8223080" h="4032808">
                <a:moveTo>
                  <a:pt x="0" y="0"/>
                </a:moveTo>
                <a:lnTo>
                  <a:pt x="8223080" y="0"/>
                </a:lnTo>
                <a:lnTo>
                  <a:pt x="8223080" y="4032809"/>
                </a:lnTo>
                <a:lnTo>
                  <a:pt x="0" y="403280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4554835" y="2374654"/>
            <a:ext cx="945898" cy="1173429"/>
            <a:chOff x="0" y="0"/>
            <a:chExt cx="249126" cy="30905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49126" cy="309051"/>
            </a:xfrm>
            <a:custGeom>
              <a:avLst/>
              <a:gdLst/>
              <a:ahLst/>
              <a:cxnLst/>
              <a:rect l="l" t="t" r="r" b="b"/>
              <a:pathLst>
                <a:path w="249126" h="309051">
                  <a:moveTo>
                    <a:pt x="0" y="0"/>
                  </a:moveTo>
                  <a:lnTo>
                    <a:pt x="249126" y="0"/>
                  </a:lnTo>
                  <a:lnTo>
                    <a:pt x="249126" y="309051"/>
                  </a:lnTo>
                  <a:lnTo>
                    <a:pt x="0" y="3090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6D73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19050"/>
              <a:ext cx="249126" cy="290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144000" y="5711161"/>
            <a:ext cx="6245679" cy="84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SALES TREND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7808692" y="1995109"/>
            <a:ext cx="1970314" cy="737660"/>
            <a:chOff x="0" y="-28575"/>
            <a:chExt cx="2627085" cy="983547"/>
          </a:xfrm>
        </p:grpSpPr>
        <p:sp>
          <p:nvSpPr>
            <p:cNvPr id="29" name="TextBox 29"/>
            <p:cNvSpPr txBox="1"/>
            <p:nvPr/>
          </p:nvSpPr>
          <p:spPr>
            <a:xfrm>
              <a:off x="0" y="291396"/>
              <a:ext cx="2627085" cy="663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3.753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62357" y="-28575"/>
              <a:ext cx="2302370" cy="400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dirty="0">
                  <a:solidFill>
                    <a:srgbClr val="FBFCFC"/>
                  </a:solidFill>
                  <a:highlight>
                    <a:srgbClr val="808000"/>
                  </a:highlight>
                  <a:latin typeface="Canva Sans Bold"/>
                  <a:ea typeface="Canva Sans Bold"/>
                  <a:cs typeface="Canva Sans Bold"/>
                  <a:sym typeface="Canva Sans Bold"/>
                </a:rPr>
                <a:t>Total Product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808692" y="823197"/>
            <a:ext cx="2062344" cy="737659"/>
            <a:chOff x="0" y="-28573"/>
            <a:chExt cx="2749792" cy="983545"/>
          </a:xfrm>
        </p:grpSpPr>
        <p:sp>
          <p:nvSpPr>
            <p:cNvPr id="32" name="TextBox 32"/>
            <p:cNvSpPr txBox="1"/>
            <p:nvPr/>
          </p:nvSpPr>
          <p:spPr>
            <a:xfrm>
              <a:off x="0" y="291396"/>
              <a:ext cx="2627085" cy="663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19.790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256411" y="-28573"/>
              <a:ext cx="2493381" cy="4001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dirty="0">
                  <a:solidFill>
                    <a:srgbClr val="FBFCFC"/>
                  </a:solidFill>
                  <a:highlight>
                    <a:srgbClr val="808000"/>
                  </a:highlight>
                  <a:latin typeface="Canva Sans Bold"/>
                  <a:ea typeface="Canva Sans Bold"/>
                  <a:cs typeface="Canva Sans Bold"/>
                  <a:sym typeface="Canva Sans Bold"/>
                </a:rPr>
                <a:t>Total </a:t>
              </a:r>
              <a:r>
                <a:rPr lang="en-US" sz="1800" dirty="0" err="1">
                  <a:solidFill>
                    <a:srgbClr val="FBFCFC"/>
                  </a:solidFill>
                  <a:highlight>
                    <a:srgbClr val="808000"/>
                  </a:highlight>
                  <a:latin typeface="Canva Sans Bold"/>
                  <a:ea typeface="Canva Sans Bold"/>
                  <a:cs typeface="Canva Sans Bold"/>
                  <a:sym typeface="Canva Sans Bold"/>
                </a:rPr>
                <a:t>Transaksi</a:t>
              </a:r>
              <a:endParaRPr lang="en-US" sz="1800" dirty="0">
                <a:solidFill>
                  <a:srgbClr val="FBFCFC"/>
                </a:solidFill>
                <a:highlight>
                  <a:srgbClr val="808000"/>
                </a:highlight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862902" y="3168538"/>
            <a:ext cx="1970314" cy="737660"/>
            <a:chOff x="0" y="-28575"/>
            <a:chExt cx="2627085" cy="983547"/>
          </a:xfrm>
        </p:grpSpPr>
        <p:sp>
          <p:nvSpPr>
            <p:cNvPr id="35" name="TextBox 35"/>
            <p:cNvSpPr txBox="1"/>
            <p:nvPr/>
          </p:nvSpPr>
          <p:spPr>
            <a:xfrm>
              <a:off x="0" y="291396"/>
              <a:ext cx="2627085" cy="663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5.598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90077" y="-28575"/>
              <a:ext cx="2374650" cy="4001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dirty="0">
                  <a:solidFill>
                    <a:srgbClr val="FBFCFC"/>
                  </a:solidFill>
                  <a:highlight>
                    <a:srgbClr val="808000"/>
                  </a:highlight>
                  <a:latin typeface="Canva Sans Bold"/>
                  <a:ea typeface="Canva Sans Bold"/>
                  <a:cs typeface="Canva Sans Bold"/>
                  <a:sym typeface="Canva Sans Bold"/>
                </a:rPr>
                <a:t>Total Customer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3987" y="125184"/>
            <a:ext cx="4319612" cy="29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5FF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Periode: 2019-01-01    s.d    2019-12-09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820954" y="6581510"/>
            <a:ext cx="7055751" cy="2940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Secara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bulanan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cenderung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b="1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mengalami</a:t>
            </a:r>
            <a:r>
              <a:rPr lang="en-US" sz="1600" b="1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b="1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peningkatan</a:t>
            </a:r>
            <a:r>
              <a:rPr lang="en-US" sz="1600" b="1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namun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jika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dilihat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berdasarkan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harian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tidak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jauh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berbeda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disetiap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harinya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>
              <a:lnSpc>
                <a:spcPts val="2879"/>
              </a:lnSpc>
            </a:pPr>
            <a:endParaRPr lang="en-US" sz="1600" dirty="0">
              <a:solidFill>
                <a:srgbClr val="54545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>
              <a:lnSpc>
                <a:spcPts val="2879"/>
              </a:lnSpc>
            </a:pPr>
            <a:r>
              <a:rPr lang="en-US" sz="1600" b="1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bulan</a:t>
            </a:r>
            <a:r>
              <a:rPr lang="en-US" sz="1600" b="1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b="1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juli</a:t>
            </a:r>
            <a:r>
              <a:rPr lang="en-US" sz="1600" b="1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b="1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ke</a:t>
            </a:r>
            <a:r>
              <a:rPr lang="en-US" sz="1600" b="1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b="1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agustus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, trend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nilai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penjualannya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meningkat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namun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jika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dilihat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dari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jumlah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transaksi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unik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menurun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,  Ini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bisa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berarti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bahwa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mungkin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ada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lebih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sedikit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pelanggan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melakukan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pembelian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tetapi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mereka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melakukan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pembelian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dalam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jumlah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lebih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besar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atau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membeli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produk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lebih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mahal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4554835" y="7221190"/>
            <a:ext cx="945898" cy="1173429"/>
            <a:chOff x="0" y="0"/>
            <a:chExt cx="249126" cy="30905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49126" cy="309051"/>
            </a:xfrm>
            <a:custGeom>
              <a:avLst/>
              <a:gdLst/>
              <a:ahLst/>
              <a:cxnLst/>
              <a:rect l="l" t="t" r="r" b="b"/>
              <a:pathLst>
                <a:path w="249126" h="309051">
                  <a:moveTo>
                    <a:pt x="0" y="0"/>
                  </a:moveTo>
                  <a:lnTo>
                    <a:pt x="249126" y="0"/>
                  </a:lnTo>
                  <a:lnTo>
                    <a:pt x="249126" y="309051"/>
                  </a:lnTo>
                  <a:lnTo>
                    <a:pt x="0" y="3090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6D73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19050"/>
              <a:ext cx="249126" cy="290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0" y="-162415"/>
            <a:ext cx="8362699" cy="10798442"/>
            <a:chOff x="0" y="0"/>
            <a:chExt cx="2202522" cy="284403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02522" cy="2844034"/>
            </a:xfrm>
            <a:custGeom>
              <a:avLst/>
              <a:gdLst/>
              <a:ahLst/>
              <a:cxnLst/>
              <a:rect l="l" t="t" r="r" b="b"/>
              <a:pathLst>
                <a:path w="2202522" h="2844034">
                  <a:moveTo>
                    <a:pt x="0" y="0"/>
                  </a:moveTo>
                  <a:lnTo>
                    <a:pt x="2202522" y="0"/>
                  </a:lnTo>
                  <a:lnTo>
                    <a:pt x="2202522" y="2844034"/>
                  </a:lnTo>
                  <a:lnTo>
                    <a:pt x="0" y="2844034"/>
                  </a:lnTo>
                  <a:close/>
                </a:path>
              </a:pathLst>
            </a:custGeom>
            <a:solidFill>
              <a:srgbClr val="8CA9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02522" cy="28821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44507" y="844627"/>
            <a:ext cx="6873686" cy="4569439"/>
          </a:xfrm>
          <a:custGeom>
            <a:avLst/>
            <a:gdLst/>
            <a:ahLst/>
            <a:cxnLst/>
            <a:rect l="l" t="t" r="r" b="b"/>
            <a:pathLst>
              <a:path w="6873686" h="4569439">
                <a:moveTo>
                  <a:pt x="0" y="0"/>
                </a:moveTo>
                <a:lnTo>
                  <a:pt x="6873685" y="0"/>
                </a:lnTo>
                <a:lnTo>
                  <a:pt x="6873685" y="4569439"/>
                </a:lnTo>
                <a:lnTo>
                  <a:pt x="0" y="45694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44507" y="5528366"/>
            <a:ext cx="6873686" cy="4559077"/>
          </a:xfrm>
          <a:custGeom>
            <a:avLst/>
            <a:gdLst/>
            <a:ahLst/>
            <a:cxnLst/>
            <a:rect l="l" t="t" r="r" b="b"/>
            <a:pathLst>
              <a:path w="6873686" h="4559077">
                <a:moveTo>
                  <a:pt x="0" y="0"/>
                </a:moveTo>
                <a:lnTo>
                  <a:pt x="6873685" y="0"/>
                </a:lnTo>
                <a:lnTo>
                  <a:pt x="6873685" y="4559077"/>
                </a:lnTo>
                <a:lnTo>
                  <a:pt x="0" y="45590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7862902" y="5322043"/>
            <a:ext cx="10530317" cy="206323"/>
            <a:chOff x="0" y="0"/>
            <a:chExt cx="2773417" cy="543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773417" cy="54340"/>
            </a:xfrm>
            <a:custGeom>
              <a:avLst/>
              <a:gdLst/>
              <a:ahLst/>
              <a:cxnLst/>
              <a:rect l="l" t="t" r="r" b="b"/>
              <a:pathLst>
                <a:path w="2773417" h="54340">
                  <a:moveTo>
                    <a:pt x="0" y="0"/>
                  </a:moveTo>
                  <a:lnTo>
                    <a:pt x="2773417" y="0"/>
                  </a:lnTo>
                  <a:lnTo>
                    <a:pt x="2773417" y="54340"/>
                  </a:lnTo>
                  <a:lnTo>
                    <a:pt x="0" y="54340"/>
                  </a:lnTo>
                  <a:close/>
                </a:path>
              </a:pathLst>
            </a:custGeom>
            <a:solidFill>
              <a:srgbClr val="8CA9A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773417" cy="924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554835" y="2374654"/>
            <a:ext cx="945898" cy="1173429"/>
            <a:chOff x="0" y="0"/>
            <a:chExt cx="249126" cy="30905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49126" cy="309051"/>
            </a:xfrm>
            <a:custGeom>
              <a:avLst/>
              <a:gdLst/>
              <a:ahLst/>
              <a:cxnLst/>
              <a:rect l="l" t="t" r="r" b="b"/>
              <a:pathLst>
                <a:path w="249126" h="309051">
                  <a:moveTo>
                    <a:pt x="0" y="0"/>
                  </a:moveTo>
                  <a:lnTo>
                    <a:pt x="249126" y="0"/>
                  </a:lnTo>
                  <a:lnTo>
                    <a:pt x="249126" y="309051"/>
                  </a:lnTo>
                  <a:lnTo>
                    <a:pt x="0" y="3090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6D73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19050"/>
              <a:ext cx="249126" cy="290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144000" y="5711161"/>
            <a:ext cx="6245679" cy="84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>
                <a:solidFill>
                  <a:srgbClr val="227C9D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SALES TREND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7808692" y="1995109"/>
            <a:ext cx="1970314" cy="737660"/>
            <a:chOff x="0" y="-28575"/>
            <a:chExt cx="2627085" cy="983547"/>
          </a:xfrm>
        </p:grpSpPr>
        <p:sp>
          <p:nvSpPr>
            <p:cNvPr id="29" name="TextBox 29"/>
            <p:cNvSpPr txBox="1"/>
            <p:nvPr/>
          </p:nvSpPr>
          <p:spPr>
            <a:xfrm>
              <a:off x="0" y="291396"/>
              <a:ext cx="2627085" cy="663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3.753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62357" y="-28575"/>
              <a:ext cx="2302370" cy="400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dirty="0">
                  <a:solidFill>
                    <a:srgbClr val="FBFCFC"/>
                  </a:solidFill>
                  <a:highlight>
                    <a:srgbClr val="808000"/>
                  </a:highlight>
                  <a:latin typeface="Canva Sans Bold"/>
                  <a:ea typeface="Canva Sans Bold"/>
                  <a:cs typeface="Canva Sans Bold"/>
                  <a:sym typeface="Canva Sans Bold"/>
                </a:rPr>
                <a:t>Total Product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808692" y="823197"/>
            <a:ext cx="2062344" cy="737659"/>
            <a:chOff x="0" y="-28573"/>
            <a:chExt cx="2749792" cy="983545"/>
          </a:xfrm>
        </p:grpSpPr>
        <p:sp>
          <p:nvSpPr>
            <p:cNvPr id="32" name="TextBox 32"/>
            <p:cNvSpPr txBox="1"/>
            <p:nvPr/>
          </p:nvSpPr>
          <p:spPr>
            <a:xfrm>
              <a:off x="0" y="291396"/>
              <a:ext cx="2627085" cy="663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19.790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256411" y="-28573"/>
              <a:ext cx="2493381" cy="4001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dirty="0">
                  <a:solidFill>
                    <a:srgbClr val="FBFCFC"/>
                  </a:solidFill>
                  <a:highlight>
                    <a:srgbClr val="808000"/>
                  </a:highlight>
                  <a:latin typeface="Canva Sans Bold"/>
                  <a:ea typeface="Canva Sans Bold"/>
                  <a:cs typeface="Canva Sans Bold"/>
                  <a:sym typeface="Canva Sans Bold"/>
                </a:rPr>
                <a:t>Total </a:t>
              </a:r>
              <a:r>
                <a:rPr lang="en-US" sz="1800" dirty="0" err="1">
                  <a:solidFill>
                    <a:srgbClr val="FBFCFC"/>
                  </a:solidFill>
                  <a:highlight>
                    <a:srgbClr val="808000"/>
                  </a:highlight>
                  <a:latin typeface="Canva Sans Bold"/>
                  <a:ea typeface="Canva Sans Bold"/>
                  <a:cs typeface="Canva Sans Bold"/>
                  <a:sym typeface="Canva Sans Bold"/>
                </a:rPr>
                <a:t>Transaksi</a:t>
              </a:r>
              <a:endParaRPr lang="en-US" sz="1800" dirty="0">
                <a:solidFill>
                  <a:srgbClr val="FBFCFC"/>
                </a:solidFill>
                <a:highlight>
                  <a:srgbClr val="808000"/>
                </a:highlight>
                <a:latin typeface="Canva Sans Bold"/>
                <a:ea typeface="Canva Sans Bold"/>
                <a:cs typeface="Canva Sans Bold"/>
                <a:sym typeface="Canva Sans Bold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862902" y="3168538"/>
            <a:ext cx="1970314" cy="737660"/>
            <a:chOff x="0" y="-28575"/>
            <a:chExt cx="2627085" cy="983547"/>
          </a:xfrm>
        </p:grpSpPr>
        <p:sp>
          <p:nvSpPr>
            <p:cNvPr id="35" name="TextBox 35"/>
            <p:cNvSpPr txBox="1"/>
            <p:nvPr/>
          </p:nvSpPr>
          <p:spPr>
            <a:xfrm>
              <a:off x="0" y="291396"/>
              <a:ext cx="2627085" cy="663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5.598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90077" y="-28575"/>
              <a:ext cx="2374650" cy="4001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dirty="0">
                  <a:solidFill>
                    <a:srgbClr val="FBFCFC"/>
                  </a:solidFill>
                  <a:highlight>
                    <a:srgbClr val="808000"/>
                  </a:highlight>
                  <a:latin typeface="Canva Sans Bold"/>
                  <a:ea typeface="Canva Sans Bold"/>
                  <a:cs typeface="Canva Sans Bold"/>
                  <a:sym typeface="Canva Sans Bold"/>
                </a:rPr>
                <a:t>Total Customer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3987" y="125184"/>
            <a:ext cx="4319612" cy="29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5FF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Periode: 2019-01-01    s.d    2019-12-09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820954" y="6581510"/>
            <a:ext cx="7055751" cy="2940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Secara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bulanan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cenderung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b="1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mengalami</a:t>
            </a:r>
            <a:r>
              <a:rPr lang="en-US" sz="1600" b="1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b="1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peningkatan</a:t>
            </a:r>
            <a:r>
              <a:rPr lang="en-US" sz="1600" b="1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namun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jika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dilihat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berdasarkan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harian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tidak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jauh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berbeda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disetiap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harinya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>
              <a:lnSpc>
                <a:spcPts val="2879"/>
              </a:lnSpc>
            </a:pPr>
            <a:endParaRPr lang="en-US" sz="1600" dirty="0">
              <a:solidFill>
                <a:srgbClr val="545454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>
              <a:lnSpc>
                <a:spcPts val="2879"/>
              </a:lnSpc>
            </a:pPr>
            <a:r>
              <a:rPr lang="en-US" sz="1600" b="1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bulan</a:t>
            </a:r>
            <a:r>
              <a:rPr lang="en-US" sz="1600" b="1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b="1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juli</a:t>
            </a:r>
            <a:r>
              <a:rPr lang="en-US" sz="1600" b="1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b="1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ke</a:t>
            </a:r>
            <a:r>
              <a:rPr lang="en-US" sz="1600" b="1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b="1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agustus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, trend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nilai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penjualannya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meningkat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namun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jika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dilihat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dari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jumlah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transaksi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unik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menurun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,  Ini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bisa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berarti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bahwa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mungkin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ada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lebih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sedikit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pelanggan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melakukan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pembelian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tetapi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mereka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melakukan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pembelian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dalam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jumlah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lebih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besar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atau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membeli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produk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yang </a:t>
            </a:r>
            <a:r>
              <a:rPr lang="en-US" sz="16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lebih</a:t>
            </a:r>
            <a:r>
              <a:rPr lang="en-US" sz="16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mahal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4554835" y="7221190"/>
            <a:ext cx="945898" cy="1173429"/>
            <a:chOff x="0" y="0"/>
            <a:chExt cx="249126" cy="30905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49126" cy="309051"/>
            </a:xfrm>
            <a:custGeom>
              <a:avLst/>
              <a:gdLst/>
              <a:ahLst/>
              <a:cxnLst/>
              <a:rect l="l" t="t" r="r" b="b"/>
              <a:pathLst>
                <a:path w="249126" h="309051">
                  <a:moveTo>
                    <a:pt x="0" y="0"/>
                  </a:moveTo>
                  <a:lnTo>
                    <a:pt x="249126" y="0"/>
                  </a:lnTo>
                  <a:lnTo>
                    <a:pt x="249126" y="309051"/>
                  </a:lnTo>
                  <a:lnTo>
                    <a:pt x="0" y="3090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6D73"/>
              </a:solidFill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0" y="19050"/>
              <a:ext cx="249126" cy="290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8788FE-F426-14B7-F2D4-8346F4968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843" y="402681"/>
            <a:ext cx="7518133" cy="446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713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2700000">
            <a:off x="-3166134" y="-4341298"/>
            <a:ext cx="7415398" cy="3565095"/>
            <a:chOff x="0" y="0"/>
            <a:chExt cx="660400" cy="317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317500"/>
            </a:xfrm>
            <a:custGeom>
              <a:avLst/>
              <a:gdLst/>
              <a:ahLst/>
              <a:cxnLst/>
              <a:rect l="l" t="t" r="r" b="b"/>
              <a:pathLst>
                <a:path w="660400" h="3175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17500"/>
                  </a:cubicBezTo>
                  <a:lnTo>
                    <a:pt x="660400" y="317500"/>
                  </a:lnTo>
                  <a:lnTo>
                    <a:pt x="0" y="317500"/>
                  </a:lnTo>
                  <a:lnTo>
                    <a:pt x="0" y="31750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8CA9AD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46050"/>
              <a:ext cx="660400" cy="171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628748" y="-3521748"/>
            <a:ext cx="5185216" cy="5132702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-3842695" y="-3209072"/>
            <a:ext cx="5038853" cy="5038853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-4022296" y="-2850601"/>
            <a:ext cx="4867141" cy="4867141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4148951" y="-2464334"/>
            <a:ext cx="4690515" cy="4690515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-4292805" y="-2024657"/>
            <a:ext cx="4347674" cy="4347674"/>
          </a:xfrm>
          <a:prstGeom prst="line">
            <a:avLst/>
          </a:prstGeom>
          <a:ln w="28575" cap="flat">
            <a:solidFill>
              <a:srgbClr val="8CA9A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0" y="-162415"/>
            <a:ext cx="18288000" cy="5484458"/>
            <a:chOff x="0" y="0"/>
            <a:chExt cx="4816593" cy="144446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1444466"/>
            </a:xfrm>
            <a:custGeom>
              <a:avLst/>
              <a:gdLst/>
              <a:ahLst/>
              <a:cxnLst/>
              <a:rect l="l" t="t" r="r" b="b"/>
              <a:pathLst>
                <a:path w="4816592" h="1444466">
                  <a:moveTo>
                    <a:pt x="0" y="0"/>
                  </a:moveTo>
                  <a:lnTo>
                    <a:pt x="4816592" y="0"/>
                  </a:lnTo>
                  <a:lnTo>
                    <a:pt x="4816592" y="1444466"/>
                  </a:lnTo>
                  <a:lnTo>
                    <a:pt x="0" y="1444466"/>
                  </a:lnTo>
                  <a:close/>
                </a:path>
              </a:pathLst>
            </a:custGeom>
            <a:solidFill>
              <a:srgbClr val="8CA9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816593" cy="14825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10800000">
            <a:off x="16192287" y="706210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7266571" y="70906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6182762" y="81744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6182762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400000">
            <a:off x="17266571" y="9258300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3830" y="844627"/>
            <a:ext cx="7618192" cy="4157588"/>
          </a:xfrm>
          <a:custGeom>
            <a:avLst/>
            <a:gdLst/>
            <a:ahLst/>
            <a:cxnLst/>
            <a:rect l="l" t="t" r="r" b="b"/>
            <a:pathLst>
              <a:path w="7618192" h="4157588">
                <a:moveTo>
                  <a:pt x="0" y="0"/>
                </a:moveTo>
                <a:lnTo>
                  <a:pt x="7618193" y="0"/>
                </a:lnTo>
                <a:lnTo>
                  <a:pt x="7618193" y="4157588"/>
                </a:lnTo>
                <a:lnTo>
                  <a:pt x="0" y="41575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41565" y="6364085"/>
            <a:ext cx="15603635" cy="3436120"/>
          </a:xfrm>
          <a:custGeom>
            <a:avLst/>
            <a:gdLst/>
            <a:ahLst/>
            <a:cxnLst/>
            <a:rect l="l" t="t" r="r" b="b"/>
            <a:pathLst>
              <a:path w="15603635" h="3436120">
                <a:moveTo>
                  <a:pt x="0" y="0"/>
                </a:moveTo>
                <a:lnTo>
                  <a:pt x="15603634" y="0"/>
                </a:lnTo>
                <a:lnTo>
                  <a:pt x="15603634" y="3436119"/>
                </a:lnTo>
                <a:lnTo>
                  <a:pt x="0" y="343611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488513" y="422314"/>
            <a:ext cx="6245679" cy="844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>
                <a:solidFill>
                  <a:srgbClr val="EFEFEF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SALES TREND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63000" y="1560856"/>
            <a:ext cx="7971191" cy="18544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Rata </a:t>
            </a:r>
            <a:r>
              <a:rPr lang="en-US" sz="240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rata</a:t>
            </a:r>
            <a:r>
              <a:rPr lang="en-US" sz="24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tren</a:t>
            </a:r>
            <a:r>
              <a:rPr lang="en-US" sz="24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penjualan</a:t>
            </a:r>
            <a:r>
              <a:rPr lang="en-US" sz="24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terjadi</a:t>
            </a:r>
            <a:r>
              <a:rPr lang="en-US" sz="24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paling </a:t>
            </a:r>
            <a:r>
              <a:rPr lang="en-US" sz="240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tinggi</a:t>
            </a:r>
            <a:r>
              <a:rPr lang="en-US" sz="24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terjadi</a:t>
            </a:r>
            <a:r>
              <a:rPr lang="en-US" sz="24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di weekend </a:t>
            </a:r>
            <a:r>
              <a:rPr lang="en-US" sz="240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dengan</a:t>
            </a:r>
            <a:r>
              <a:rPr lang="en-US" sz="24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harinya</a:t>
            </a:r>
            <a:r>
              <a:rPr lang="en-US" sz="24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adalah</a:t>
            </a:r>
            <a:r>
              <a:rPr lang="en-US" sz="24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di </a:t>
            </a:r>
            <a:r>
              <a:rPr lang="en-US" sz="240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hari</a:t>
            </a:r>
            <a:r>
              <a:rPr lang="en-US" sz="24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Minggu</a:t>
            </a:r>
            <a:r>
              <a:rPr lang="en-US" sz="24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Namun</a:t>
            </a:r>
            <a:r>
              <a:rPr lang="en-US" sz="24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hari</a:t>
            </a:r>
            <a:r>
              <a:rPr lang="en-US" sz="24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selasa</a:t>
            </a:r>
            <a:r>
              <a:rPr lang="en-US" sz="24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tidak</a:t>
            </a:r>
            <a:r>
              <a:rPr lang="en-US" sz="24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ada</a:t>
            </a:r>
            <a:r>
              <a:rPr lang="en-US" sz="24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transaksi</a:t>
            </a:r>
            <a:r>
              <a:rPr lang="en-US" sz="24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maupun</a:t>
            </a:r>
            <a:r>
              <a:rPr lang="en-US" sz="24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revenue. </a:t>
            </a:r>
            <a:r>
              <a:rPr lang="en-US" sz="240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ketika</a:t>
            </a:r>
            <a:r>
              <a:rPr lang="en-US" sz="24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dilakukan </a:t>
            </a:r>
            <a:r>
              <a:rPr lang="en-US" sz="240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pengecekkan</a:t>
            </a:r>
            <a:r>
              <a:rPr lang="en-US" sz="24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dari</a:t>
            </a:r>
            <a:r>
              <a:rPr lang="en-US" sz="24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69 rows </a:t>
            </a:r>
            <a:r>
              <a:rPr lang="en-US" sz="240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sebanyak</a:t>
            </a:r>
            <a:r>
              <a:rPr lang="en-US" sz="24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53 </a:t>
            </a:r>
            <a:r>
              <a:rPr lang="en-US" sz="240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nya</a:t>
            </a:r>
            <a:r>
              <a:rPr lang="en-US" sz="24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adalah</a:t>
            </a:r>
            <a:r>
              <a:rPr lang="en-US" sz="24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hari</a:t>
            </a:r>
            <a:r>
              <a:rPr lang="en-US" sz="24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selasa</a:t>
            </a:r>
            <a:r>
              <a:rPr lang="en-US" sz="2400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146570" y="5406179"/>
            <a:ext cx="9007646" cy="36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545454"/>
                </a:solidFill>
                <a:latin typeface="DM Sans Bold"/>
                <a:ea typeface="DM Sans Bold"/>
                <a:cs typeface="DM Sans Bold"/>
                <a:sym typeface="DM Sans Bold"/>
              </a:rPr>
              <a:t>Penjualan Weekend dan Weekday di Tahun 2019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987" y="125184"/>
            <a:ext cx="4319612" cy="297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5FF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Periode: 2019-01-01    s.d    2019-12-09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ABDEE0-8161-BD14-A457-D17B493F1AEC}"/>
              </a:ext>
            </a:extLst>
          </p:cNvPr>
          <p:cNvSpPr/>
          <p:nvPr/>
        </p:nvSpPr>
        <p:spPr>
          <a:xfrm>
            <a:off x="2133600" y="1104900"/>
            <a:ext cx="914400" cy="3897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226054" y="7200900"/>
            <a:ext cx="5480392" cy="223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5600" dirty="0">
                <a:solidFill>
                  <a:srgbClr val="FE6D73"/>
                </a:solidFill>
                <a:latin typeface="Kollektif Bold"/>
                <a:ea typeface="Kollektif Bold"/>
                <a:cs typeface="Kollektif Bold"/>
                <a:sym typeface="Kollektif Bold"/>
              </a:rPr>
              <a:t>KESIMPULAN DAN REKOMENDASI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9525" y="5913664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3809" y="5942239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7026048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0" y="81098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1083809" y="8109857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083809" y="9193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3321750" y="81193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321750" y="7035573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4405559" y="8119382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237941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321750" y="9203191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400000">
            <a:off x="0" y="9193666"/>
            <a:ext cx="1083809" cy="1083809"/>
          </a:xfrm>
          <a:custGeom>
            <a:avLst/>
            <a:gdLst/>
            <a:ahLst/>
            <a:cxnLst/>
            <a:rect l="l" t="t" r="r" b="b"/>
            <a:pathLst>
              <a:path w="1083809" h="1083809">
                <a:moveTo>
                  <a:pt x="0" y="0"/>
                </a:moveTo>
                <a:lnTo>
                  <a:pt x="1083809" y="0"/>
                </a:lnTo>
                <a:lnTo>
                  <a:pt x="1083809" y="1083809"/>
                </a:lnTo>
                <a:lnTo>
                  <a:pt x="0" y="1083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541904" y="76895"/>
            <a:ext cx="11185688" cy="4085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dirty="0">
                <a:solidFill>
                  <a:srgbClr val="FE6D73"/>
                </a:solidFill>
                <a:latin typeface="DM Sans Bold"/>
                <a:ea typeface="DM Sans Bold"/>
                <a:cs typeface="DM Sans Bold"/>
                <a:sym typeface="DM Sans Bold"/>
              </a:rPr>
              <a:t>Performa </a:t>
            </a:r>
            <a:r>
              <a:rPr lang="en-US" sz="2400" dirty="0" err="1">
                <a:solidFill>
                  <a:srgbClr val="FE6D73"/>
                </a:solidFill>
                <a:latin typeface="DM Sans Bold"/>
                <a:ea typeface="DM Sans Bold"/>
                <a:cs typeface="DM Sans Bold"/>
                <a:sym typeface="DM Sans Bold"/>
              </a:rPr>
              <a:t>Penjualan</a:t>
            </a:r>
            <a:r>
              <a:rPr lang="en-US" sz="2400" dirty="0">
                <a:solidFill>
                  <a:srgbClr val="FE6D73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  <a:p>
            <a:pPr algn="l">
              <a:lnSpc>
                <a:spcPts val="2879"/>
              </a:lnSpc>
            </a:pPr>
            <a:endParaRPr lang="en-US" sz="2400" dirty="0">
              <a:solidFill>
                <a:srgbClr val="FE6D73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4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Peningkatan</a:t>
            </a:r>
            <a:r>
              <a:rPr lang="en-US" sz="24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Penjualan</a:t>
            </a:r>
            <a:r>
              <a:rPr lang="en-US" sz="24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: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Data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menunjukkan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kecenderungan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peningkatan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penjualan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sepanjang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tahun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2019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dimana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penjualan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mencapai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puncak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tertinggi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pada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bulan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November, yang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mungkin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dipengaruhi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oleh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faktor-faktor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seperti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persiapan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natar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/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liburan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atau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penawaran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khusus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selama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periode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tersebut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. Hal ini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mengindikasikan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bahwa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bisnis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mungkin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telah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berhasil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dalam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meningkatkan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daya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tarik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produk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atau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layanan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kepada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pelanggan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4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Analisis</a:t>
            </a:r>
            <a:r>
              <a:rPr lang="en-US" sz="24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lebih</a:t>
            </a:r>
            <a:r>
              <a:rPr lang="en-US" sz="24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lanjut</a:t>
            </a:r>
            <a:r>
              <a:rPr lang="en-US" sz="24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penjualan</a:t>
            </a:r>
            <a:r>
              <a:rPr lang="en-US" sz="24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Hari </a:t>
            </a:r>
            <a:r>
              <a:rPr lang="en-US" sz="24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Selasa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.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bisa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dilihat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berdasarkan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tingkat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kepuasan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(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namun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data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tidak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tersedia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).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1904" y="4041901"/>
            <a:ext cx="11185688" cy="1809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endParaRPr dirty="0"/>
          </a:p>
          <a:p>
            <a:pPr marL="518160" lvl="1" indent="-259080" algn="l">
              <a:lnSpc>
                <a:spcPts val="2879"/>
              </a:lnSpc>
              <a:buFont typeface="Arial"/>
              <a:buChar char="•"/>
            </a:pPr>
            <a:r>
              <a:rPr lang="en-US" sz="24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Waktu Weekend </a:t>
            </a:r>
            <a:r>
              <a:rPr lang="en-US" sz="24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khususnya</a:t>
            </a:r>
            <a:r>
              <a:rPr lang="en-US" sz="24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hari</a:t>
            </a:r>
            <a:r>
              <a:rPr lang="en-US" sz="24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dirty="0" err="1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Minggu</a:t>
            </a:r>
            <a:r>
              <a:rPr lang="en-US" sz="2400" dirty="0">
                <a:solidFill>
                  <a:srgbClr val="02385B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adalah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waktu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dengan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rata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rata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penjualan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tertinggi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perusahan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dapat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mempertimbangkan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mengatur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strategi di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waktu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tersebut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untuk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meningkatakan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layanan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atau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menerapkan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strategi </a:t>
            </a:r>
            <a:r>
              <a:rPr lang="en-US" sz="2400" dirty="0" err="1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promosi</a:t>
            </a:r>
            <a:r>
              <a:rPr lang="en-US" sz="2400" dirty="0">
                <a:solidFill>
                  <a:srgbClr val="545454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25077" y="3915312"/>
            <a:ext cx="12537231" cy="171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68"/>
              </a:lnSpc>
            </a:pPr>
            <a:r>
              <a:rPr lang="en-US" sz="6008" spc="408">
                <a:solidFill>
                  <a:srgbClr val="000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PERFORMANCE </a:t>
            </a:r>
          </a:p>
          <a:p>
            <a:pPr algn="ctr">
              <a:lnSpc>
                <a:spcPts val="6368"/>
              </a:lnSpc>
            </a:pPr>
            <a:r>
              <a:rPr lang="en-US" sz="6008" spc="408">
                <a:solidFill>
                  <a:srgbClr val="00000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PRODUCT</a:t>
            </a:r>
          </a:p>
        </p:txBody>
      </p:sp>
      <p:sp>
        <p:nvSpPr>
          <p:cNvPr id="4" name="Freeform 4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1773</Words>
  <Application>Microsoft Office PowerPoint</Application>
  <PresentationFormat>Custom</PresentationFormat>
  <Paragraphs>170</Paragraphs>
  <Slides>23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8" baseType="lpstr">
      <vt:lpstr>Open Sans</vt:lpstr>
      <vt:lpstr>DM Sans Italics</vt:lpstr>
      <vt:lpstr>Roboto Bold</vt:lpstr>
      <vt:lpstr>Open Sans 1</vt:lpstr>
      <vt:lpstr>DM Sans</vt:lpstr>
      <vt:lpstr>Codec Pro ExtraBold</vt:lpstr>
      <vt:lpstr>Calibri</vt:lpstr>
      <vt:lpstr>Open Sans Bold Italics</vt:lpstr>
      <vt:lpstr>DM Sans Bold</vt:lpstr>
      <vt:lpstr>Canva Sans Bold</vt:lpstr>
      <vt:lpstr>Canva Sans</vt:lpstr>
      <vt:lpstr>Open Sans Bold</vt:lpstr>
      <vt:lpstr>Arial</vt:lpstr>
      <vt:lpstr>Kollektif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INFOGRAPHIC PRESENTATION</dc:title>
  <dc:creator>M Putri</dc:creator>
  <cp:lastModifiedBy>Marzuli Suhada M</cp:lastModifiedBy>
  <cp:revision>9</cp:revision>
  <dcterms:created xsi:type="dcterms:W3CDTF">2006-08-16T00:00:00Z</dcterms:created>
  <dcterms:modified xsi:type="dcterms:W3CDTF">2024-08-19T14:07:59Z</dcterms:modified>
  <dc:identifier>DAGNPHiZJkg</dc:identifier>
</cp:coreProperties>
</file>